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269" r:id="rId3"/>
    <p:sldId id="270" r:id="rId4"/>
    <p:sldId id="271" r:id="rId5"/>
    <p:sldId id="272" r:id="rId6"/>
    <p:sldId id="258" r:id="rId7"/>
    <p:sldId id="268" r:id="rId8"/>
    <p:sldId id="259" r:id="rId9"/>
    <p:sldId id="260" r:id="rId10"/>
    <p:sldId id="261" r:id="rId11"/>
    <p:sldId id="263" r:id="rId12"/>
    <p:sldId id="262" r:id="rId13"/>
    <p:sldId id="265" r:id="rId14"/>
    <p:sldId id="266" r:id="rId15"/>
    <p:sldId id="267" r:id="rId16"/>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025C10-BFDC-5660-610E-216A73CD5646}" name="John Seaton" initials="JS" userId="106f7504927f925d" providerId="Windows Live"/>
  <p188:author id="{9E7BED7C-2C12-FAB0-3BC3-6D8E8D920242}" name="Carole Hooper" initials="CH" userId="c01bb23270f1e5c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32" autoAdjust="0"/>
    <p:restoredTop sz="79343" autoAdjust="0"/>
  </p:normalViewPr>
  <p:slideViewPr>
    <p:cSldViewPr snapToGrid="0">
      <p:cViewPr varScale="1">
        <p:scale>
          <a:sx n="67" d="100"/>
          <a:sy n="67" d="100"/>
        </p:scale>
        <p:origin x="1703" y="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700" y="0"/>
            <a:ext cx="2984871" cy="502755"/>
          </a:xfrm>
          <a:prstGeom prst="rect">
            <a:avLst/>
          </a:prstGeom>
        </p:spPr>
        <p:txBody>
          <a:bodyPr vert="horz" lIns="96616" tIns="48308" rIns="96616" bIns="48308" rtlCol="0"/>
          <a:lstStyle>
            <a:lvl1pPr algn="r">
              <a:defRPr sz="1300"/>
            </a:lvl1pPr>
          </a:lstStyle>
          <a:p>
            <a:fld id="{5D35B2FE-43A8-45E7-89CB-FC195C91ECD9}" type="datetimeFigureOut">
              <a:rPr lang="en-GB" smtClean="0"/>
              <a:t>02/11/2023</a:t>
            </a:fld>
            <a:endParaRPr lang="en-GB"/>
          </a:p>
        </p:txBody>
      </p:sp>
      <p:sp>
        <p:nvSpPr>
          <p:cNvPr id="4" name="Slide Image Placeholder 3"/>
          <p:cNvSpPr>
            <a:spLocks noGrp="1" noRot="1" noChangeAspect="1"/>
          </p:cNvSpPr>
          <p:nvPr>
            <p:ph type="sldImg" idx="2"/>
          </p:nvPr>
        </p:nvSpPr>
        <p:spPr>
          <a:xfrm>
            <a:off x="436563" y="1250950"/>
            <a:ext cx="6015037" cy="3384550"/>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70"/>
            <a:ext cx="5510530" cy="3945493"/>
          </a:xfrm>
          <a:prstGeom prst="rect">
            <a:avLst/>
          </a:prstGeom>
        </p:spPr>
        <p:txBody>
          <a:bodyPr vert="horz" lIns="96616" tIns="48308" rIns="96616" bIns="4830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2" y="9517548"/>
            <a:ext cx="2984871" cy="502755"/>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700" y="9517548"/>
            <a:ext cx="2984871" cy="502755"/>
          </a:xfrm>
          <a:prstGeom prst="rect">
            <a:avLst/>
          </a:prstGeom>
        </p:spPr>
        <p:txBody>
          <a:bodyPr vert="horz" lIns="96616" tIns="48308" rIns="96616" bIns="48308" rtlCol="0" anchor="b"/>
          <a:lstStyle>
            <a:lvl1pPr algn="r">
              <a:defRPr sz="1300"/>
            </a:lvl1pPr>
          </a:lstStyle>
          <a:p>
            <a:fld id="{CCE2F221-54E7-4AD9-B8B0-C0649E5E8B9F}" type="slidenum">
              <a:rPr lang="en-GB" smtClean="0"/>
              <a:t>‹#›</a:t>
            </a:fld>
            <a:endParaRPr lang="en-GB"/>
          </a:p>
        </p:txBody>
      </p:sp>
    </p:spTree>
    <p:extLst>
      <p:ext uri="{BB962C8B-B14F-4D97-AF65-F5344CB8AC3E}">
        <p14:creationId xmlns:p14="http://schemas.microsoft.com/office/powerpoint/2010/main" val="969861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a:t>
            </a:fld>
            <a:endParaRPr lang="en-GB"/>
          </a:p>
        </p:txBody>
      </p:sp>
    </p:spTree>
    <p:extLst>
      <p:ext uri="{BB962C8B-B14F-4D97-AF65-F5344CB8AC3E}">
        <p14:creationId xmlns:p14="http://schemas.microsoft.com/office/powerpoint/2010/main" val="272259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effectLst/>
                <a:latin typeface="+mn-lt"/>
                <a:ea typeface="Calibri" panose="020F0502020204030204" pitchFamily="34" charset="0"/>
              </a:rPr>
              <a:t>OCC claims the scheme will “mitigate congestion at the </a:t>
            </a:r>
            <a:r>
              <a:rPr lang="en-GB" sz="1100" dirty="0" err="1">
                <a:effectLst/>
                <a:latin typeface="+mn-lt"/>
                <a:ea typeface="Calibri" panose="020F0502020204030204" pitchFamily="34" charset="0"/>
              </a:rPr>
              <a:t>Steventon</a:t>
            </a:r>
            <a:r>
              <a:rPr lang="en-GB" sz="1100" dirty="0">
                <a:effectLst/>
                <a:latin typeface="+mn-lt"/>
                <a:ea typeface="Calibri" panose="020F0502020204030204" pitchFamily="34" charset="0"/>
              </a:rPr>
              <a:t> lights junction” when  OCCs own Report clearly demonstrates that with the eastbound bus lane in place, this statement is simply wrong.  </a:t>
            </a:r>
          </a:p>
          <a:p>
            <a:pPr marL="171450" indent="-171450" algn="l">
              <a:lnSpc>
                <a:spcPct val="100000"/>
              </a:lnSpc>
              <a:buFont typeface="Arial" panose="020B0604020202020204" pitchFamily="34" charset="0"/>
              <a:buChar char="•"/>
            </a:pPr>
            <a:r>
              <a:rPr lang="en-GB" sz="1100" b="1" i="0" u="none" dirty="0">
                <a:solidFill>
                  <a:srgbClr val="000000"/>
                </a:solidFill>
                <a:effectLst/>
                <a:latin typeface="+mn-lt"/>
              </a:rPr>
              <a:t>When asked if the project will improve the lives of residents</a:t>
            </a:r>
            <a:r>
              <a:rPr lang="en-GB" sz="1100" b="0" i="0" dirty="0">
                <a:solidFill>
                  <a:srgbClr val="000000"/>
                </a:solidFill>
                <a:effectLst/>
                <a:latin typeface="+mn-lt"/>
              </a:rPr>
              <a:t>, 32 respondents to the online survey answered ‘No’ while only 17 answered ‘Yes’. 29 respondents said</a:t>
            </a:r>
          </a:p>
          <a:p>
            <a:pPr algn="l">
              <a:lnSpc>
                <a:spcPct val="100000"/>
              </a:lnSpc>
            </a:pPr>
            <a:r>
              <a:rPr lang="en-GB" sz="1100" b="0" i="0" dirty="0">
                <a:solidFill>
                  <a:srgbClr val="000000"/>
                </a:solidFill>
                <a:effectLst/>
                <a:latin typeface="+mn-lt"/>
              </a:rPr>
              <a:t>‘Maybe’.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i="0" dirty="0">
                <a:solidFill>
                  <a:srgbClr val="000000"/>
                </a:solidFill>
                <a:effectLst/>
                <a:latin typeface="+mn-lt"/>
              </a:rPr>
              <a:t>If the proposals would help enable behaviour change and shift residents to more sustainable forms of travel </a:t>
            </a:r>
            <a:r>
              <a:rPr lang="en-GB" sz="1100" b="0" i="0" dirty="0">
                <a:solidFill>
                  <a:srgbClr val="000000"/>
                </a:solidFill>
                <a:effectLst/>
                <a:latin typeface="+mn-lt"/>
              </a:rPr>
              <a:t>The</a:t>
            </a:r>
            <a:r>
              <a:rPr lang="en-GB" sz="1100" b="1" i="0" dirty="0">
                <a:solidFill>
                  <a:srgbClr val="000000"/>
                </a:solidFill>
                <a:effectLst/>
                <a:latin typeface="+mn-lt"/>
              </a:rPr>
              <a:t> </a:t>
            </a:r>
            <a:r>
              <a:rPr lang="en-GB" sz="1100" b="0" i="0" dirty="0">
                <a:solidFill>
                  <a:srgbClr val="000000"/>
                </a:solidFill>
                <a:effectLst/>
                <a:latin typeface="+mn-lt"/>
              </a:rPr>
              <a:t>overwhelming majority of respondents said ‘No, they will continue to use their car’.</a:t>
            </a:r>
          </a:p>
          <a:p>
            <a:pPr marL="171450" indent="-171450" algn="l">
              <a:lnSpc>
                <a:spcPct val="100000"/>
              </a:lnSpc>
              <a:buFont typeface="Arial" panose="020B0604020202020204" pitchFamily="34" charset="0"/>
              <a:buChar char="•"/>
            </a:pPr>
            <a:r>
              <a:rPr lang="en-GB" sz="1100" b="1" i="0" dirty="0">
                <a:solidFill>
                  <a:srgbClr val="000000"/>
                </a:solidFill>
                <a:effectLst/>
                <a:latin typeface="+mn-lt"/>
              </a:rPr>
              <a:t>Respondents were asked to place the five improvements the proposals </a:t>
            </a:r>
            <a:r>
              <a:rPr lang="en-GB" sz="1100" b="1" i="0" u="sng" dirty="0">
                <a:solidFill>
                  <a:srgbClr val="FF0000"/>
                </a:solidFill>
                <a:effectLst/>
                <a:latin typeface="+mn-lt"/>
              </a:rPr>
              <a:t>AIM </a:t>
            </a:r>
            <a:r>
              <a:rPr lang="en-GB" sz="1100" b="1" i="0" dirty="0">
                <a:solidFill>
                  <a:srgbClr val="000000"/>
                </a:solidFill>
                <a:effectLst/>
                <a:latin typeface="+mn-lt"/>
              </a:rPr>
              <a:t>to deliver in order of importance from 1-5</a:t>
            </a:r>
            <a:r>
              <a:rPr lang="en-GB" sz="1100" b="0" i="0" dirty="0">
                <a:solidFill>
                  <a:srgbClr val="000000"/>
                </a:solidFill>
                <a:effectLst/>
                <a:latin typeface="+mn-lt"/>
              </a:rPr>
              <a:t>,</a:t>
            </a:r>
          </a:p>
          <a:p>
            <a:pPr marL="0" indent="0" algn="l">
              <a:lnSpc>
                <a:spcPct val="100000"/>
              </a:lnSpc>
              <a:buFont typeface="Arial" panose="020B0604020202020204" pitchFamily="34" charset="0"/>
              <a:buNone/>
            </a:pPr>
            <a:r>
              <a:rPr lang="en-GB" sz="1100" b="0" i="0" dirty="0">
                <a:solidFill>
                  <a:srgbClr val="000000"/>
                </a:solidFill>
                <a:effectLst/>
                <a:latin typeface="+mn-lt"/>
              </a:rPr>
              <a:t>  </a:t>
            </a:r>
          </a:p>
          <a:p>
            <a:pPr marL="0" indent="0" algn="l">
              <a:lnSpc>
                <a:spcPct val="100000"/>
              </a:lnSpc>
              <a:buFont typeface="Arial" panose="020B0604020202020204" pitchFamily="34" charset="0"/>
              <a:buNone/>
            </a:pPr>
            <a:r>
              <a:rPr lang="en-GB" sz="1100" b="1" i="0" dirty="0">
                <a:solidFill>
                  <a:srgbClr val="000000"/>
                </a:solidFill>
                <a:effectLst/>
                <a:latin typeface="+mn-lt"/>
              </a:rPr>
              <a:t>The five improvements respondents were asked to rank, are:</a:t>
            </a:r>
          </a:p>
          <a:p>
            <a:pPr algn="l">
              <a:lnSpc>
                <a:spcPct val="100000"/>
              </a:lnSpc>
            </a:pPr>
            <a:r>
              <a:rPr lang="en-GB" sz="1100" b="1" i="0" dirty="0">
                <a:solidFill>
                  <a:srgbClr val="000000"/>
                </a:solidFill>
                <a:effectLst/>
                <a:latin typeface="+mn-lt"/>
              </a:rPr>
              <a:t>· Better safety for all road users</a:t>
            </a:r>
          </a:p>
          <a:p>
            <a:pPr algn="l">
              <a:lnSpc>
                <a:spcPct val="100000"/>
              </a:lnSpc>
            </a:pPr>
            <a:r>
              <a:rPr lang="en-GB" sz="1100" b="1" i="0" dirty="0">
                <a:solidFill>
                  <a:srgbClr val="000000"/>
                </a:solidFill>
                <a:effectLst/>
                <a:latin typeface="+mn-lt"/>
              </a:rPr>
              <a:t>· Improved bus journey times and reliability to the Milton Interchange/A34</a:t>
            </a:r>
          </a:p>
          <a:p>
            <a:pPr algn="l">
              <a:lnSpc>
                <a:spcPct val="100000"/>
              </a:lnSpc>
            </a:pPr>
            <a:r>
              <a:rPr lang="en-GB" sz="1100" b="1" i="0" dirty="0">
                <a:solidFill>
                  <a:srgbClr val="000000"/>
                </a:solidFill>
                <a:effectLst/>
                <a:latin typeface="+mn-lt"/>
              </a:rPr>
              <a:t>· Reduce congestion for private cars</a:t>
            </a:r>
          </a:p>
          <a:p>
            <a:pPr algn="l">
              <a:lnSpc>
                <a:spcPct val="100000"/>
              </a:lnSpc>
            </a:pPr>
            <a:r>
              <a:rPr lang="en-GB" sz="1100" b="1" i="0" dirty="0">
                <a:solidFill>
                  <a:srgbClr val="000000"/>
                </a:solidFill>
                <a:effectLst/>
                <a:latin typeface="+mn-lt"/>
              </a:rPr>
              <a:t>· Better access for cycling</a:t>
            </a:r>
          </a:p>
          <a:p>
            <a:pPr algn="l">
              <a:lnSpc>
                <a:spcPct val="100000"/>
              </a:lnSpc>
            </a:pPr>
            <a:r>
              <a:rPr lang="en-GB" sz="1100" b="1" i="0" dirty="0">
                <a:solidFill>
                  <a:srgbClr val="000000"/>
                </a:solidFill>
                <a:effectLst/>
                <a:latin typeface="+mn-lt"/>
              </a:rPr>
              <a:t>· Better access for walking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0" i="0" dirty="0">
                <a:solidFill>
                  <a:srgbClr val="000000"/>
                </a:solidFill>
                <a:effectLst/>
                <a:latin typeface="+mn-lt"/>
              </a:rPr>
              <a:t>The improvements respondents considered the most important was better safety for all road users, with improved bus journey times and reliability to the Milton Interchange/A34 considered the next important improvement. The improvement considered least important, was better access for walking .</a:t>
            </a:r>
            <a:endParaRPr lang="en-GB" sz="1100" dirty="0">
              <a:latin typeface="+mn-lt"/>
            </a:endParaRP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13</a:t>
            </a:fld>
            <a:endParaRPr lang="en-GB"/>
          </a:p>
        </p:txBody>
      </p:sp>
    </p:spTree>
    <p:extLst>
      <p:ext uri="{BB962C8B-B14F-4D97-AF65-F5344CB8AC3E}">
        <p14:creationId xmlns:p14="http://schemas.microsoft.com/office/powerpoint/2010/main" val="4166789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dirty="0">
                <a:effectLst/>
                <a:latin typeface="+mn-lt"/>
                <a:ea typeface="DengXian" panose="02010600030101010101" pitchFamily="2" charset="-122"/>
                <a:cs typeface="Arial" panose="020B0604020202020204" pitchFamily="34" charset="0"/>
              </a:rPr>
              <a:t>The Barrister acting on behalf of RRA states  ”In short, the RRA considers that local residents were misled as to the benefits of the scheme.  It seems clear from the Note that it is impossible to implement the Scheme with the inclusion of a bus lane which appears to be a key piece of infrastructure designed to support the stated aims of the Scheme.  Had members of the public been made aware of the Council’s consultants’ clear, and unambiguous, statement as to the limitations of what had been proposed, it is likely that consultation responses would have sought to address this issue.  The Consultation, as run and concluded, was deeply flawed and unfair and the results cannot, and should not, be relied upon as providing support for the Scheme.</a:t>
            </a:r>
          </a:p>
          <a:p>
            <a:pPr algn="just"/>
            <a:r>
              <a:rPr lang="en-GB" sz="1200" dirty="0">
                <a:effectLst/>
                <a:latin typeface="+mn-lt"/>
                <a:ea typeface="DengXian" panose="02010600030101010101" pitchFamily="2" charset="-122"/>
                <a:cs typeface="Arial" panose="020B0604020202020204" pitchFamily="34" charset="0"/>
              </a:rPr>
              <a:t> </a:t>
            </a:r>
          </a:p>
          <a:p>
            <a:pPr algn="just"/>
            <a:r>
              <a:rPr lang="en-GB" sz="1200" dirty="0">
                <a:effectLst/>
                <a:latin typeface="+mn-lt"/>
                <a:ea typeface="DengXian" panose="02010600030101010101" pitchFamily="2" charset="-122"/>
                <a:cs typeface="Arial" panose="020B0604020202020204" pitchFamily="34" charset="0"/>
              </a:rPr>
              <a:t>The Council should not have predicated the Consultation based on what it wanted to achieve, when the evidence appears to be clear that a key aspect of the Council’s aspirations for the Scheme cannot be delivered.   Officers appear to be moving towards approving a Scheme the benefits of which are not supported by its own underlying evidence base.”</a:t>
            </a: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14</a:t>
            </a:fld>
            <a:endParaRPr lang="en-GB"/>
          </a:p>
        </p:txBody>
      </p:sp>
    </p:spTree>
    <p:extLst>
      <p:ext uri="{BB962C8B-B14F-4D97-AF65-F5344CB8AC3E}">
        <p14:creationId xmlns:p14="http://schemas.microsoft.com/office/powerpoint/2010/main" val="69664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15</a:t>
            </a:fld>
            <a:endParaRPr lang="en-GB"/>
          </a:p>
        </p:txBody>
      </p:sp>
    </p:spTree>
    <p:extLst>
      <p:ext uri="{BB962C8B-B14F-4D97-AF65-F5344CB8AC3E}">
        <p14:creationId xmlns:p14="http://schemas.microsoft.com/office/powerpoint/2010/main" val="960790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solidFill>
                <a:srgbClr val="000000"/>
              </a:solidFill>
              <a:latin typeface="Calibri" panose="020F0502020204030204" pitchFamily="34" charset="0"/>
              <a:ea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solidFill>
                <a:srgbClr val="000000"/>
              </a:solidFill>
              <a:latin typeface="Calibri" panose="020F0502020204030204" pitchFamily="34" charset="0"/>
              <a:ea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solidFill>
                  <a:srgbClr val="000000"/>
                </a:solidFill>
                <a:latin typeface="Calibri" panose="020F0502020204030204" pitchFamily="34" charset="0"/>
                <a:ea typeface="Calibri" panose="020F0502020204030204" pitchFamily="34" charset="0"/>
              </a:rPr>
              <a:t>RRA agrees that the exit from </a:t>
            </a:r>
            <a:r>
              <a:rPr lang="en-GB" sz="1200" dirty="0" err="1">
                <a:solidFill>
                  <a:srgbClr val="000000"/>
                </a:solidFill>
                <a:latin typeface="Calibri" panose="020F0502020204030204" pitchFamily="34" charset="0"/>
                <a:ea typeface="Calibri" panose="020F0502020204030204" pitchFamily="34" charset="0"/>
              </a:rPr>
              <a:t>Trenchard</a:t>
            </a:r>
            <a:r>
              <a:rPr lang="en-GB" sz="1200" dirty="0">
                <a:solidFill>
                  <a:srgbClr val="000000"/>
                </a:solidFill>
                <a:latin typeface="Calibri" panose="020F0502020204030204" pitchFamily="34" charset="0"/>
                <a:ea typeface="Calibri" panose="020F0502020204030204" pitchFamily="34" charset="0"/>
              </a:rPr>
              <a:t> Avenue needs improving. What RRA is saying that this overall scheme is not the right scheme.</a:t>
            </a:r>
            <a:endParaRPr lang="en-GB" sz="1200" dirty="0">
              <a:latin typeface="Arial" panose="020B0604020202020204" pitchFamily="34" charset="0"/>
              <a:ea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latin typeface="Arial" panose="020B060402020202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2</a:t>
            </a:fld>
            <a:endParaRPr lang="en-GB"/>
          </a:p>
        </p:txBody>
      </p:sp>
    </p:spTree>
    <p:extLst>
      <p:ext uri="{BB962C8B-B14F-4D97-AF65-F5344CB8AC3E}">
        <p14:creationId xmlns:p14="http://schemas.microsoft.com/office/powerpoint/2010/main" val="4034642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support planned growth in housing and employment in the region while following the policies set out in Local Transport and Connectivity Plan (LTCP). </a:t>
            </a:r>
            <a:endParaRPr lang="en-GB" sz="1200" dirty="0">
              <a:effectLst/>
              <a:latin typeface="Calibri" panose="020F0502020204030204" pitchFamily="34" charset="0"/>
              <a:ea typeface="Arial" panose="020B0604020202020204" pitchFamily="34" charset="0"/>
            </a:endParaRPr>
          </a:p>
          <a:p>
            <a:pPr marL="342900" lvl="0" indent="-342900">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reduce congestion for private vehicles. </a:t>
            </a:r>
            <a:endParaRPr lang="en-GB" sz="1200" dirty="0">
              <a:effectLst/>
              <a:latin typeface="Calibri" panose="020F0502020204030204" pitchFamily="34" charset="0"/>
              <a:ea typeface="Arial" panose="020B0604020202020204" pitchFamily="34" charset="0"/>
            </a:endParaRPr>
          </a:p>
          <a:p>
            <a:pPr marL="342900" lvl="0" indent="-342900">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improve safety for all road users. </a:t>
            </a:r>
            <a:endParaRPr lang="en-GB" sz="1200" dirty="0">
              <a:effectLst/>
              <a:latin typeface="Calibri" panose="020F0502020204030204" pitchFamily="34" charset="0"/>
              <a:ea typeface="Arial" panose="020B0604020202020204" pitchFamily="34" charset="0"/>
            </a:endParaRPr>
          </a:p>
          <a:p>
            <a:pPr marL="342900" lvl="0" indent="-342900">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provide suitable infrastructure and encourage use of all active travel modes. </a:t>
            </a:r>
            <a:endParaRPr lang="en-GB" sz="1200" dirty="0">
              <a:effectLst/>
              <a:latin typeface="Calibri" panose="020F0502020204030204" pitchFamily="34" charset="0"/>
              <a:ea typeface="Arial" panose="020B0604020202020204" pitchFamily="34" charset="0"/>
            </a:endParaRPr>
          </a:p>
          <a:p>
            <a:pPr marL="342900" lvl="0" indent="-342900">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facilitate and incentivise the use of public transport as an alternative to private car travel by improving bus journey time reliability. </a:t>
            </a:r>
            <a:endParaRPr lang="en-GB" sz="1200" dirty="0">
              <a:effectLst/>
              <a:latin typeface="Calibri" panose="020F0502020204030204" pitchFamily="34" charset="0"/>
              <a:ea typeface="Arial" panose="020B0604020202020204" pitchFamily="34" charset="0"/>
            </a:endParaRPr>
          </a:p>
          <a:p>
            <a:pPr marL="342900" lvl="0" indent="-342900">
              <a:buFont typeface="+mj-lt"/>
              <a:buAutoNum type="arabicPeriod"/>
            </a:pPr>
            <a:r>
              <a:rPr lang="en-GB" sz="1200" i="1" dirty="0">
                <a:effectLst/>
                <a:latin typeface="Verdana" panose="020B0604030504040204" pitchFamily="34" charset="0"/>
                <a:ea typeface="Times New Roman" panose="02020603050405020304" pitchFamily="18" charset="0"/>
                <a:cs typeface="Arial" panose="020B0604020202020204" pitchFamily="34" charset="0"/>
              </a:rPr>
              <a:t>To minimise the impact on the landscape and provide a betterment to the local environment. </a:t>
            </a:r>
            <a:endParaRPr lang="en-GB" sz="1200" dirty="0">
              <a:effectLst/>
              <a:latin typeface="Calibri" panose="020F0502020204030204" pitchFamily="34" charset="0"/>
              <a:ea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6</a:t>
            </a:fld>
            <a:endParaRPr lang="en-GB"/>
          </a:p>
        </p:txBody>
      </p:sp>
    </p:spTree>
    <p:extLst>
      <p:ext uri="{BB962C8B-B14F-4D97-AF65-F5344CB8AC3E}">
        <p14:creationId xmlns:p14="http://schemas.microsoft.com/office/powerpoint/2010/main" val="2694846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 clear, the modelling carried out by AECOM showed that for the majority of the day ALL traffic would experience delays – Cars, Bicycles AND Cars and not just on the A4130 . Users of </a:t>
            </a:r>
            <a:r>
              <a:rPr lang="en-GB" dirty="0" err="1"/>
              <a:t>Trenchard</a:t>
            </a:r>
            <a:r>
              <a:rPr lang="en-GB" dirty="0"/>
              <a:t> Avenue and </a:t>
            </a:r>
            <a:r>
              <a:rPr lang="en-GB" dirty="0" err="1"/>
              <a:t>Steventon</a:t>
            </a:r>
            <a:r>
              <a:rPr lang="en-GB" dirty="0"/>
              <a:t> Hill would experience severe delays too.</a:t>
            </a: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7</a:t>
            </a:fld>
            <a:endParaRPr lang="en-GB"/>
          </a:p>
        </p:txBody>
      </p:sp>
    </p:spTree>
    <p:extLst>
      <p:ext uri="{BB962C8B-B14F-4D97-AF65-F5344CB8AC3E}">
        <p14:creationId xmlns:p14="http://schemas.microsoft.com/office/powerpoint/2010/main" val="2112511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0000"/>
              </a:lnSpc>
              <a:spcAft>
                <a:spcPts val="1400"/>
              </a:spcAft>
            </a:pPr>
            <a:r>
              <a:rPr lang="en-GB" sz="1400" dirty="0">
                <a:latin typeface="+mn-lt"/>
              </a:rPr>
              <a:t>Motions conclusions-</a:t>
            </a:r>
          </a:p>
          <a:p>
            <a:pPr algn="just">
              <a:lnSpc>
                <a:spcPct val="100000"/>
              </a:lnSpc>
              <a:spcAft>
                <a:spcPts val="1400"/>
              </a:spcAft>
            </a:pPr>
            <a:r>
              <a:rPr lang="en-GB" sz="1400" dirty="0">
                <a:latin typeface="+mn-lt"/>
              </a:rPr>
              <a:t>“There are several aspects of the design which fails to meet the requirements of </a:t>
            </a:r>
            <a:r>
              <a:rPr lang="en-GB" sz="1400" b="0" i="0" dirty="0">
                <a:solidFill>
                  <a:srgbClr val="5F6368"/>
                </a:solidFill>
                <a:effectLst/>
                <a:latin typeface="arial" panose="020B0604020202020204" pitchFamily="34" charset="0"/>
              </a:rPr>
              <a:t>Design Manual for Roads and Bridges </a:t>
            </a:r>
            <a:r>
              <a:rPr lang="en-GB" sz="1400" b="1" i="0" dirty="0">
                <a:solidFill>
                  <a:srgbClr val="5F6368"/>
                </a:solidFill>
                <a:effectLst/>
                <a:latin typeface="arial" panose="020B0604020202020204" pitchFamily="34" charset="0"/>
              </a:rPr>
              <a:t>(</a:t>
            </a:r>
            <a:r>
              <a:rPr lang="en-GB" sz="1400" dirty="0">
                <a:latin typeface="+mn-lt"/>
              </a:rPr>
              <a:t>DMRB) including the failure to design for the types of traffic (HGVs for example) using the route as well as failure to provide adequate visibility splays. </a:t>
            </a:r>
          </a:p>
          <a:p>
            <a:pPr algn="just">
              <a:lnSpc>
                <a:spcPct val="100000"/>
              </a:lnSpc>
              <a:spcAft>
                <a:spcPts val="1400"/>
              </a:spcAft>
            </a:pPr>
            <a:r>
              <a:rPr lang="en-GB" sz="1400" dirty="0">
                <a:latin typeface="+mn-lt"/>
              </a:rPr>
              <a:t>Provision is in place of a total of six metres for a bus lane and adjacent traffic lane leaves very little margin for error on the part of drivers. This is particularly true on bends, where additional width is typically required. No swept path analysis is provided and there is no evidence that interactions between buses and large vehicles and the associated safety implications have been considered. This will be detrimental to the operational capacity and safety of the RRS.  OCC claim to have carried out a road safety audit yet have failed to provide this. </a:t>
            </a:r>
          </a:p>
          <a:p>
            <a:pPr algn="just">
              <a:lnSpc>
                <a:spcPct val="100000"/>
              </a:lnSpc>
              <a:spcAft>
                <a:spcPts val="1400"/>
              </a:spcAft>
            </a:pPr>
            <a:r>
              <a:rPr lang="en-GB" sz="1400" dirty="0">
                <a:effectLst/>
                <a:latin typeface="+mn-lt"/>
                <a:ea typeface="Arial" panose="020B0604020202020204" pitchFamily="34" charset="0"/>
                <a:cs typeface="Times New Roman" panose="02020603050405020304" pitchFamily="18" charset="0"/>
              </a:rPr>
              <a:t>There is no assessment of how these two junctions operate together notwithstanding that the assessment work provided demonstrates that the queues and delays arising at each junction would interfere with the operation of both junctions.  Neither is there an assessment of how these two junctions would operate cumulatively with the existing, adjacent A34 Milton Interchange again notwithstanding the obvious inter-dependency of these three junctions.  </a:t>
            </a:r>
          </a:p>
          <a:p>
            <a:pPr algn="just">
              <a:lnSpc>
                <a:spcPct val="100000"/>
              </a:lnSpc>
              <a:spcAft>
                <a:spcPts val="1400"/>
              </a:spcAft>
            </a:pPr>
            <a:r>
              <a:rPr lang="en-GB" sz="1400" dirty="0">
                <a:effectLst/>
                <a:latin typeface="+mn-lt"/>
                <a:ea typeface="Arial" panose="020B0604020202020204" pitchFamily="34" charset="0"/>
                <a:cs typeface="Times New Roman" panose="02020603050405020304" pitchFamily="18" charset="0"/>
              </a:rPr>
              <a:t>The assessment work therefore fails to provide a reliable indication of how the RRS will impact on the movement of traffic along the A4130 between </a:t>
            </a:r>
            <a:r>
              <a:rPr lang="en-GB" sz="1400" dirty="0" err="1">
                <a:effectLst/>
                <a:latin typeface="+mn-lt"/>
                <a:ea typeface="Arial" panose="020B0604020202020204" pitchFamily="34" charset="0"/>
                <a:cs typeface="Times New Roman" panose="02020603050405020304" pitchFamily="18" charset="0"/>
              </a:rPr>
              <a:t>Steventon</a:t>
            </a:r>
            <a:r>
              <a:rPr lang="en-GB" sz="1400" dirty="0">
                <a:effectLst/>
                <a:latin typeface="+mn-lt"/>
                <a:ea typeface="Arial" panose="020B0604020202020204" pitchFamily="34" charset="0"/>
                <a:cs typeface="Times New Roman" panose="02020603050405020304" pitchFamily="18" charset="0"/>
              </a:rPr>
              <a:t> High Street and the A34.  This is a fundamental and fatal failing in the assessment work.</a:t>
            </a:r>
          </a:p>
          <a:p>
            <a:pPr algn="just">
              <a:lnSpc>
                <a:spcPct val="100000"/>
              </a:lnSpc>
              <a:spcAft>
                <a:spcPts val="1400"/>
              </a:spcAft>
            </a:pPr>
            <a:r>
              <a:rPr lang="en-GB" sz="1400" dirty="0">
                <a:effectLst/>
                <a:latin typeface="+mn-lt"/>
                <a:ea typeface="Arial" panose="020B0604020202020204" pitchFamily="34" charset="0"/>
                <a:cs typeface="Times New Roman" panose="02020603050405020304" pitchFamily="18" charset="0"/>
              </a:rPr>
              <a:t>Turning to the sustainable travel infrastructure options considered, this appears to have been bolted on as an afterthought in an attempt to “greenwash” what is otherwise a wholly traffic based scheme.  The documentation and assessment work provided describes two, standalone traffic signal junction schemes which are entirely isolated from the surrounding, existing transport environment.  No consideration is given to where public transport is travelling to and from.  No consideration is given to where active travel modes are travelling to and from.  Neither is any consideration given to how these sustainable modes will be catered for once they have exited the RRS, which fails to provide any context for how it is intended to integrate into the existing movement environment.  </a:t>
            </a:r>
          </a:p>
          <a:p>
            <a:pPr algn="just">
              <a:lnSpc>
                <a:spcPct val="100000"/>
              </a:lnSpc>
              <a:spcAft>
                <a:spcPts val="1400"/>
              </a:spcAft>
            </a:pPr>
            <a:r>
              <a:rPr lang="en-GB" sz="1400" dirty="0">
                <a:effectLst/>
                <a:latin typeface="+mn-lt"/>
                <a:ea typeface="Arial" panose="020B0604020202020204" pitchFamily="34" charset="0"/>
                <a:cs typeface="Times New Roman" panose="02020603050405020304" pitchFamily="18" charset="0"/>
              </a:rPr>
              <a:t>As presented, in terms of sustainable travel and encouraging mode shift, the RRS appears to be wholly otiose as it neither connects to or is connected to any other sustainable travel infrastructure. </a:t>
            </a:r>
          </a:p>
          <a:p>
            <a:pPr algn="just">
              <a:lnSpc>
                <a:spcPct val="100000"/>
              </a:lnSpc>
            </a:pPr>
            <a:r>
              <a:rPr lang="en-GB" sz="1400" dirty="0">
                <a:latin typeface="+mn-lt"/>
              </a:rPr>
              <a:t>Nowhere in the documentation provided by OCC has it been possible to ascertain what the intended function of the RRS is or what outcomes are sought from the scheme. Being some 2km remote of </a:t>
            </a:r>
            <a:r>
              <a:rPr lang="en-GB" sz="1400" dirty="0" err="1">
                <a:latin typeface="+mn-lt"/>
              </a:rPr>
              <a:t>Rowstock</a:t>
            </a:r>
            <a:r>
              <a:rPr lang="en-GB" sz="1400" dirty="0">
                <a:latin typeface="+mn-lt"/>
              </a:rPr>
              <a:t>, it cannot possibly be that the RRS is intended to relieve </a:t>
            </a:r>
            <a:r>
              <a:rPr lang="en-GB" sz="1400" dirty="0" err="1">
                <a:latin typeface="+mn-lt"/>
              </a:rPr>
              <a:t>Rowstock</a:t>
            </a:r>
            <a:r>
              <a:rPr lang="en-GB" sz="1400" dirty="0">
                <a:latin typeface="+mn-lt"/>
              </a:rPr>
              <a:t> as the scheme’s name implies.”</a:t>
            </a:r>
          </a:p>
          <a:p>
            <a:pPr algn="just">
              <a:lnSpc>
                <a:spcPct val="125000"/>
              </a:lnSpc>
              <a:spcAft>
                <a:spcPts val="1400"/>
              </a:spcAft>
            </a:pPr>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8</a:t>
            </a:fld>
            <a:endParaRPr lang="en-GB"/>
          </a:p>
        </p:txBody>
      </p:sp>
    </p:spTree>
    <p:extLst>
      <p:ext uri="{BB962C8B-B14F-4D97-AF65-F5344CB8AC3E}">
        <p14:creationId xmlns:p14="http://schemas.microsoft.com/office/powerpoint/2010/main" val="173117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9</a:t>
            </a:fld>
            <a:endParaRPr lang="en-GB"/>
          </a:p>
        </p:txBody>
      </p:sp>
    </p:spTree>
    <p:extLst>
      <p:ext uri="{BB962C8B-B14F-4D97-AF65-F5344CB8AC3E}">
        <p14:creationId xmlns:p14="http://schemas.microsoft.com/office/powerpoint/2010/main" val="2662417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OCCs report, released to RRA under FOI, chapters 1,2,4,5,6,7,9 and 11 were omitted . OCC  effectively redacted a  total of 112 pages out of the 148 pages that made up the report.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However in Chapter 8, OCC states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r>
              <a:rPr lang="en-GB" sz="1200" dirty="0"/>
              <a:t>The designs for the following locations were tested as a part of the Relief to </a:t>
            </a:r>
            <a:r>
              <a:rPr lang="en-GB" sz="1200" dirty="0" err="1"/>
              <a:t>Rowstock</a:t>
            </a:r>
            <a:r>
              <a:rPr lang="en-GB" sz="1200" dirty="0"/>
              <a:t> Way scheme: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171450" indent="-171450">
              <a:buFont typeface="Arial" panose="020B0604020202020204" pitchFamily="34" charset="0"/>
              <a:buChar char="•"/>
            </a:pPr>
            <a:r>
              <a:rPr lang="en-GB" sz="1200" dirty="0" err="1"/>
              <a:t>Steventon</a:t>
            </a:r>
            <a:r>
              <a:rPr lang="en-GB" sz="1200" dirty="0"/>
              <a:t> Lights Junction </a:t>
            </a:r>
          </a:p>
          <a:p>
            <a:pPr marL="171450" indent="-171450">
              <a:buFont typeface="Arial" panose="020B0604020202020204" pitchFamily="34" charset="0"/>
              <a:buChar char="•"/>
            </a:pPr>
            <a:r>
              <a:rPr lang="en-GB" sz="1200" dirty="0"/>
              <a:t>Featherbed Lane (North) </a:t>
            </a:r>
          </a:p>
          <a:p>
            <a:pPr marL="171450" indent="-171450">
              <a:buFont typeface="Arial" panose="020B0604020202020204" pitchFamily="34" charset="0"/>
              <a:buChar char="•"/>
            </a:pPr>
            <a:r>
              <a:rPr lang="en-GB" sz="1200" dirty="0"/>
              <a:t>Featherbed Lane (South) </a:t>
            </a:r>
          </a:p>
          <a:p>
            <a:pPr marL="171450" indent="-171450">
              <a:buFont typeface="Arial" panose="020B0604020202020204" pitchFamily="34" charset="0"/>
              <a:buChar char="•"/>
            </a:pPr>
            <a:r>
              <a:rPr lang="en-GB" sz="1200" dirty="0" err="1"/>
              <a:t>Rowstock</a:t>
            </a:r>
            <a:r>
              <a:rPr lang="en-GB" sz="1200" dirty="0"/>
              <a:t> Junction  </a:t>
            </a:r>
          </a:p>
          <a:p>
            <a:pPr marL="171450" indent="-171450">
              <a:buFont typeface="Arial" panose="020B0604020202020204" pitchFamily="34" charset="0"/>
              <a:buChar char="•"/>
            </a:pPr>
            <a:r>
              <a:rPr lang="en-GB" sz="1200" dirty="0"/>
              <a:t>The proposed A4185 Newbury/Western Link Road  </a:t>
            </a:r>
          </a:p>
          <a:p>
            <a:pPr marL="171450" indent="-171450">
              <a:buFont typeface="Arial" panose="020B0604020202020204" pitchFamily="34" charset="0"/>
              <a:buChar char="•"/>
            </a:pPr>
            <a:r>
              <a:rPr lang="en-GB" sz="1200" dirty="0"/>
              <a:t>The proposed A417 Wantage Road/Western Link Road”</a:t>
            </a:r>
          </a:p>
          <a:p>
            <a:pPr marL="0" indent="0">
              <a:buFont typeface="Arial" panose="020B0604020202020204" pitchFamily="34" charset="0"/>
              <a:buNone/>
            </a:pPr>
            <a:endParaRPr lang="en-GB" sz="1200" dirty="0"/>
          </a:p>
          <a:p>
            <a:pPr marL="0" indent="0">
              <a:buFont typeface="Arial" panose="020B0604020202020204" pitchFamily="34" charset="0"/>
              <a:buNone/>
            </a:pPr>
            <a:r>
              <a:rPr lang="en-GB" sz="1200" dirty="0"/>
              <a:t>RRA suspect that the missing Chapters were in fact relating to the project as a whole but despite asking for the </a:t>
            </a:r>
            <a:r>
              <a:rPr lang="en-GB" sz="1200" u="sng" dirty="0"/>
              <a:t>complete</a:t>
            </a:r>
            <a:r>
              <a:rPr lang="en-GB" sz="1200" dirty="0"/>
              <a:t> report, yet again, we are being kept in the dark.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10</a:t>
            </a:fld>
            <a:endParaRPr lang="en-GB"/>
          </a:p>
        </p:txBody>
      </p:sp>
    </p:spTree>
    <p:extLst>
      <p:ext uri="{BB962C8B-B14F-4D97-AF65-F5344CB8AC3E}">
        <p14:creationId xmlns:p14="http://schemas.microsoft.com/office/powerpoint/2010/main" val="110342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dirty="0">
                <a:effectLst/>
                <a:latin typeface="Calibri" panose="020F0502020204030204" pitchFamily="34" charset="0"/>
                <a:ea typeface="Calibri" panose="020F0502020204030204" pitchFamily="34" charset="0"/>
              </a:rPr>
              <a:t>The scheme is not ‘joined -up’ to planned growth in housing its associated traffic such as Valley Park, Grove and Wantage. (</a:t>
            </a:r>
            <a:r>
              <a:rPr lang="en-GB" sz="1200" dirty="0">
                <a:solidFill>
                  <a:srgbClr val="FF0000"/>
                </a:solidFill>
                <a:effectLst/>
                <a:latin typeface="Calibri" panose="020F0502020204030204" pitchFamily="34" charset="0"/>
                <a:ea typeface="Calibri" panose="020F0502020204030204" pitchFamily="34" charset="0"/>
              </a:rPr>
              <a:t>Objective 1- FAILED</a:t>
            </a:r>
            <a:r>
              <a:rPr lang="en-GB" sz="1200" dirty="0">
                <a:effectLst/>
                <a:latin typeface="Calibri" panose="020F0502020204030204" pitchFamily="34" charset="0"/>
                <a:ea typeface="Calibri" panose="020F050202020403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lang="en-GB" sz="1200" dirty="0">
              <a:effectLst/>
              <a:latin typeface="Calibri" panose="020F0502020204030204" pitchFamily="34" charset="0"/>
              <a:ea typeface="Calibri" panose="020F0502020204030204" pitchFamily="34" charset="0"/>
            </a:endParaRPr>
          </a:p>
          <a:p>
            <a:pPr marL="342900" lvl="0" indent="-342900" algn="just">
              <a:lnSpc>
                <a:spcPct val="100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The provision of a single direction bus lane, the wider shared path and the increased use of signals will create increased congestion and severe delays for ALL traffic leading up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Hill from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and from The Packhorse to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lights (</a:t>
            </a:r>
            <a:r>
              <a:rPr lang="en-GB" sz="1200" dirty="0">
                <a:solidFill>
                  <a:srgbClr val="FF0000"/>
                </a:solidFill>
                <a:effectLst/>
                <a:latin typeface="Calibri" panose="020F0502020204030204" pitchFamily="34" charset="0"/>
                <a:ea typeface="Calibri" panose="020F0502020204030204" pitchFamily="34" charset="0"/>
              </a:rPr>
              <a:t>OCC’s objective 2 - FAILED</a:t>
            </a:r>
            <a:r>
              <a:rPr lang="en-GB" sz="1200" dirty="0">
                <a:effectLst/>
                <a:latin typeface="Calibri" panose="020F0502020204030204" pitchFamily="34" charset="0"/>
                <a:ea typeface="Calibri" panose="020F0502020204030204" pitchFamily="34" charset="0"/>
              </a:rPr>
              <a:t>). OCC documents show that their </a:t>
            </a:r>
            <a:r>
              <a:rPr lang="en-GB" sz="1200" u="sng" dirty="0">
                <a:effectLst/>
                <a:latin typeface="Calibri" panose="020F0502020204030204" pitchFamily="34" charset="0"/>
                <a:ea typeface="Calibri" panose="020F0502020204030204" pitchFamily="34" charset="0"/>
              </a:rPr>
              <a:t>own</a:t>
            </a:r>
            <a:r>
              <a:rPr lang="en-GB" sz="1200" dirty="0">
                <a:effectLst/>
                <a:latin typeface="Calibri" panose="020F0502020204030204" pitchFamily="34" charset="0"/>
                <a:ea typeface="Calibri" panose="020F0502020204030204" pitchFamily="34" charset="0"/>
              </a:rPr>
              <a:t> transport consultants did NOT recommend the scheme for the same reason.</a:t>
            </a:r>
          </a:p>
          <a:p>
            <a:pPr marL="342900" lvl="0" indent="-342900" algn="just">
              <a:lnSpc>
                <a:spcPct val="100000"/>
              </a:lnSpc>
              <a:buFont typeface="Symbol" panose="05050102010706020507" pitchFamily="18" charset="2"/>
              <a:buChar char=""/>
            </a:pPr>
            <a:endParaRPr lang="en-GB" sz="1200" dirty="0">
              <a:effectLst/>
              <a:latin typeface="Calibri" panose="020F0502020204030204" pitchFamily="34" charset="0"/>
              <a:ea typeface="Calibri" panose="020F0502020204030204" pitchFamily="34" charset="0"/>
            </a:endParaRPr>
          </a:p>
          <a:p>
            <a:pPr marL="342900" lvl="0" indent="-342900" algn="just">
              <a:lnSpc>
                <a:spcPct val="100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There are elements of the scheme that do not meet current safety standards such as the narrow lanes impacting the ability of HGVs to turn at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lights and further reduction in visibility at the bend at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lights heading southbound. In addition the constant merging of 2 lanes into 1 and back into 2 again is confusing and encourages dangerous overtaking  and speeding – look at the exit off Milton Interchange. (</a:t>
            </a:r>
            <a:r>
              <a:rPr lang="en-GB" sz="1200" dirty="0">
                <a:solidFill>
                  <a:srgbClr val="FF0000"/>
                </a:solidFill>
                <a:effectLst/>
                <a:latin typeface="Calibri" panose="020F0502020204030204" pitchFamily="34" charset="0"/>
                <a:ea typeface="Calibri" panose="020F0502020204030204" pitchFamily="34" charset="0"/>
              </a:rPr>
              <a:t>Objective 3 – FAILED</a:t>
            </a:r>
            <a:r>
              <a:rPr lang="en-GB" sz="1200" dirty="0">
                <a:effectLst/>
                <a:latin typeface="Calibri" panose="020F0502020204030204" pitchFamily="34" charset="0"/>
                <a:ea typeface="Calibri" panose="020F0502020204030204" pitchFamily="34" charset="0"/>
              </a:rPr>
              <a:t>)</a:t>
            </a:r>
          </a:p>
          <a:p>
            <a:pPr marL="0" lvl="0" indent="0" algn="just">
              <a:lnSpc>
                <a:spcPct val="100000"/>
              </a:lnSpc>
              <a:buFont typeface="Symbol" panose="05050102010706020507" pitchFamily="18" charset="2"/>
              <a:buNone/>
            </a:pPr>
            <a:endParaRPr lang="en-GB" sz="1200" dirty="0">
              <a:effectLst/>
              <a:latin typeface="Calibri" panose="020F0502020204030204" pitchFamily="34" charset="0"/>
              <a:ea typeface="Calibri" panose="020F0502020204030204" pitchFamily="34" charset="0"/>
            </a:endParaRPr>
          </a:p>
          <a:p>
            <a:pPr marL="342900" lvl="0" indent="-342900" algn="just">
              <a:lnSpc>
                <a:spcPct val="100000"/>
              </a:lnSpc>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OCCs own consultants are stating that the bus lane is not “suitable” . There has been no attempt to assess if the bus lane and cycle path will increase the number of people travelling by bus or bicycle nor consider where such journeys would be coming from or going to. (</a:t>
            </a:r>
            <a:r>
              <a:rPr lang="en-GB" sz="1200" dirty="0">
                <a:solidFill>
                  <a:srgbClr val="FF0000"/>
                </a:solidFill>
                <a:effectLst/>
                <a:latin typeface="Calibri" panose="020F0502020204030204" pitchFamily="34" charset="0"/>
                <a:ea typeface="Calibri" panose="020F0502020204030204" pitchFamily="34" charset="0"/>
              </a:rPr>
              <a:t>Objectives 4 and 5 – FAILED)</a:t>
            </a:r>
          </a:p>
          <a:p>
            <a:pPr marL="0" lvl="0" indent="0" algn="just">
              <a:lnSpc>
                <a:spcPct val="100000"/>
              </a:lnSpc>
              <a:buFont typeface="Symbol" panose="05050102010706020507" pitchFamily="18" charset="2"/>
              <a:buNone/>
            </a:pPr>
            <a:endParaRPr lang="en-GB" sz="1200" dirty="0">
              <a:solidFill>
                <a:srgbClr val="FF0000"/>
              </a:solidFill>
              <a:effectLst/>
              <a:latin typeface="Calibri" panose="020F0502020204030204" pitchFamily="34" charset="0"/>
              <a:ea typeface="Calibri" panose="020F0502020204030204" pitchFamily="34" charset="0"/>
            </a:endParaRPr>
          </a:p>
          <a:p>
            <a:pPr marL="342900" lvl="0" indent="-342900" algn="just">
              <a:lnSpc>
                <a:spcPct val="100000"/>
              </a:lnSpc>
              <a:buFont typeface="Symbol" panose="05050102010706020507" pitchFamily="18" charset="2"/>
              <a:buChar char=""/>
            </a:pPr>
            <a:r>
              <a:rPr lang="en-GB" sz="1200" dirty="0">
                <a:solidFill>
                  <a:schemeClr val="tx1"/>
                </a:solidFill>
                <a:effectLst/>
                <a:latin typeface="Calibri" panose="020F0502020204030204" pitchFamily="34" charset="0"/>
                <a:ea typeface="Calibri" panose="020F0502020204030204" pitchFamily="34" charset="0"/>
              </a:rPr>
              <a:t>How will 1 year of roadworks to increase the width of the carriageway effectively making sections of 100m or  less a 5 lane road, benefit the landscape and better the local environment?</a:t>
            </a:r>
            <a:r>
              <a:rPr lang="en-GB" sz="1200" dirty="0">
                <a:solidFill>
                  <a:srgbClr val="FF0000"/>
                </a:solidFill>
                <a:effectLst/>
                <a:latin typeface="Calibri" panose="020F0502020204030204" pitchFamily="34" charset="0"/>
                <a:ea typeface="Calibri" panose="020F0502020204030204" pitchFamily="34" charset="0"/>
              </a:rPr>
              <a:t> (Objective 6 – FAILED)</a:t>
            </a:r>
            <a:endParaRPr lang="en-GB" sz="1200" dirty="0">
              <a:effectLst/>
              <a:latin typeface="Calibri" panose="020F0502020204030204" pitchFamily="34" charset="0"/>
              <a:ea typeface="Calibri" panose="020F0502020204030204" pitchFamily="34" charset="0"/>
            </a:endParaRPr>
          </a:p>
          <a:p>
            <a:pPr marL="457200" indent="-457835"/>
            <a:r>
              <a:rPr lang="en-GB" sz="1200" dirty="0">
                <a:effectLst/>
                <a:latin typeface="Calibri" panose="020F0502020204030204" pitchFamily="34" charset="0"/>
                <a:ea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Calibri" panose="020F0502020204030204" pitchFamily="34" charset="0"/>
                <a:ea typeface="Calibri" panose="020F0502020204030204" pitchFamily="34" charset="0"/>
              </a:rPr>
              <a:t>Plan to start construction in Spring 2024 and complete in Spring  2025 at a forecasted cost of £10m.</a:t>
            </a:r>
          </a:p>
          <a:p>
            <a:pPr marL="0" indent="0" algn="just">
              <a:lnSpc>
                <a:spcPct val="100000"/>
              </a:lnSpc>
              <a:buFontTx/>
              <a:buNone/>
            </a:pPr>
            <a:r>
              <a:rPr lang="en-GB" sz="1200" dirty="0">
                <a:effectLst/>
                <a:latin typeface="Calibri" panose="020F0502020204030204" pitchFamily="34" charset="0"/>
                <a:ea typeface="Calibri" panose="020F0502020204030204" pitchFamily="34" charset="0"/>
              </a:rPr>
              <a:t>OCC is saying it will come from section 106 monies and other city growth deals and grants. Is there a contingency should costs over run? Who will pay for this? OCC say</a:t>
            </a:r>
          </a:p>
          <a:p>
            <a:pPr marL="0" indent="0" algn="just">
              <a:lnSpc>
                <a:spcPct val="100000"/>
              </a:lnSpc>
              <a:buFontTx/>
              <a:buNone/>
            </a:pPr>
            <a:r>
              <a:rPr lang="en-GB" sz="1200" dirty="0">
                <a:effectLst/>
                <a:latin typeface="Calibri" panose="020F0502020204030204" pitchFamily="34" charset="0"/>
                <a:ea typeface="Calibri" panose="020F0502020204030204" pitchFamily="34" charset="0"/>
              </a:rPr>
              <a:t>they have to “use it or loose it”. But it can be used elsewhere – improve the path/cycle way between </a:t>
            </a:r>
            <a:r>
              <a:rPr lang="en-GB" sz="1200" dirty="0" err="1">
                <a:effectLst/>
                <a:latin typeface="Calibri" panose="020F0502020204030204" pitchFamily="34" charset="0"/>
                <a:ea typeface="Calibri" panose="020F0502020204030204" pitchFamily="34" charset="0"/>
              </a:rPr>
              <a:t>Steventon</a:t>
            </a:r>
            <a:r>
              <a:rPr lang="en-GB" sz="1200" dirty="0">
                <a:effectLst/>
                <a:latin typeface="Calibri" panose="020F0502020204030204" pitchFamily="34" charset="0"/>
                <a:ea typeface="Calibri" panose="020F0502020204030204" pitchFamily="34" charset="0"/>
              </a:rPr>
              <a:t> lights and </a:t>
            </a:r>
            <a:r>
              <a:rPr lang="en-GB" sz="1200" dirty="0" err="1">
                <a:effectLst/>
                <a:latin typeface="Calibri" panose="020F0502020204030204" pitchFamily="34" charset="0"/>
                <a:ea typeface="Calibri" panose="020F0502020204030204" pitchFamily="34" charset="0"/>
              </a:rPr>
              <a:t>Rowstock</a:t>
            </a:r>
            <a:r>
              <a:rPr lang="en-GB" sz="1200" dirty="0">
                <a:effectLst/>
                <a:latin typeface="Calibri" panose="020F0502020204030204" pitchFamily="34" charset="0"/>
                <a:ea typeface="Calibri" panose="020F0502020204030204" pitchFamily="34" charset="0"/>
              </a:rPr>
              <a:t>? This route is used by twice as many cyclists per day than the route being discussed here and yet the path is so bad you cannot walk with a buggy or child let alone cycle off of the main carriageway in safety. </a:t>
            </a:r>
          </a:p>
          <a:p>
            <a:pPr marL="457200" indent="-457835"/>
            <a:endParaRPr lang="en-GB" sz="12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11</a:t>
            </a:fld>
            <a:endParaRPr lang="en-GB"/>
          </a:p>
        </p:txBody>
      </p:sp>
    </p:spTree>
    <p:extLst>
      <p:ext uri="{BB962C8B-B14F-4D97-AF65-F5344CB8AC3E}">
        <p14:creationId xmlns:p14="http://schemas.microsoft.com/office/powerpoint/2010/main" val="34467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Verdana" panose="020B0604030504040204" pitchFamily="34" charset="0"/>
                <a:ea typeface="Arial" panose="020B0604020202020204" pitchFamily="34" charset="0"/>
                <a:cs typeface="Times New Roman" panose="02020603050405020304" pitchFamily="18" charset="0"/>
              </a:rPr>
              <a:t>As currently presented, Motions conclusion is that rather than a comprehensive scheme, the RRS is little more than a series of stand-alone, engineering interventions with no clear purpose, function or meaningful benefits which would be imposed on the existing transport environment with no attempt to integrate it into the existing movement framework.  Indeed as currently proposed, the assessment work demonstrates that there could be severe impacts on the operation of the transport network to the detriment of all users.</a:t>
            </a:r>
          </a:p>
          <a:p>
            <a:endParaRPr lang="en-GB" dirty="0"/>
          </a:p>
        </p:txBody>
      </p:sp>
      <p:sp>
        <p:nvSpPr>
          <p:cNvPr id="4" name="Slide Number Placeholder 3"/>
          <p:cNvSpPr>
            <a:spLocks noGrp="1"/>
          </p:cNvSpPr>
          <p:nvPr>
            <p:ph type="sldNum" sz="quarter" idx="5"/>
          </p:nvPr>
        </p:nvSpPr>
        <p:spPr/>
        <p:txBody>
          <a:bodyPr/>
          <a:lstStyle/>
          <a:p>
            <a:fld id="{CCE2F221-54E7-4AD9-B8B0-C0649E5E8B9F}" type="slidenum">
              <a:rPr lang="en-GB" smtClean="0"/>
              <a:t>12</a:t>
            </a:fld>
            <a:endParaRPr lang="en-GB"/>
          </a:p>
        </p:txBody>
      </p:sp>
    </p:spTree>
    <p:extLst>
      <p:ext uri="{BB962C8B-B14F-4D97-AF65-F5344CB8AC3E}">
        <p14:creationId xmlns:p14="http://schemas.microsoft.com/office/powerpoint/2010/main" val="1662225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BA1C-5914-32FD-0983-54485685432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E2F5A7E-5D3D-0D30-4534-A7B971896C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32C14B2-F83D-02D6-B4FC-27BAD6BD0275}"/>
              </a:ext>
            </a:extLst>
          </p:cNvPr>
          <p:cNvSpPr>
            <a:spLocks noGrp="1"/>
          </p:cNvSpPr>
          <p:nvPr>
            <p:ph type="dt" sz="half" idx="10"/>
          </p:nvPr>
        </p:nvSpPr>
        <p:spPr/>
        <p:txBody>
          <a:bodyPr/>
          <a:lstStyle/>
          <a:p>
            <a:fld id="{C2EB7DFE-4F73-AD41-AA9D-B08FEBB89773}" type="datetime1">
              <a:rPr lang="en-GB" smtClean="0"/>
              <a:t>02/11/2023</a:t>
            </a:fld>
            <a:endParaRPr lang="en-GB"/>
          </a:p>
        </p:txBody>
      </p:sp>
      <p:sp>
        <p:nvSpPr>
          <p:cNvPr id="5" name="Footer Placeholder 4">
            <a:extLst>
              <a:ext uri="{FF2B5EF4-FFF2-40B4-BE49-F238E27FC236}">
                <a16:creationId xmlns:a16="http://schemas.microsoft.com/office/drawing/2014/main" id="{027CCFAC-69E3-A400-55C5-4528B72CCBB5}"/>
              </a:ext>
            </a:extLst>
          </p:cNvPr>
          <p:cNvSpPr>
            <a:spLocks noGrp="1"/>
          </p:cNvSpPr>
          <p:nvPr>
            <p:ph type="ftr" sz="quarter" idx="11"/>
          </p:nvPr>
        </p:nvSpPr>
        <p:spPr/>
        <p:txBody>
          <a:bodyPr/>
          <a:lstStyle/>
          <a:p>
            <a:r>
              <a:rPr lang="en-GB"/>
              <a:t>_______________________________________</a:t>
            </a:r>
          </a:p>
        </p:txBody>
      </p:sp>
      <p:sp>
        <p:nvSpPr>
          <p:cNvPr id="6" name="Slide Number Placeholder 5">
            <a:extLst>
              <a:ext uri="{FF2B5EF4-FFF2-40B4-BE49-F238E27FC236}">
                <a16:creationId xmlns:a16="http://schemas.microsoft.com/office/drawing/2014/main" id="{53EFB114-55B1-2444-29F8-EA3315EABCD7}"/>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308235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144DD-9153-A255-56C5-98FC1DB3695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61BB118-58CB-5789-C104-8572E79E451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9553499-331D-E8CA-31C8-EA69496D58B5}"/>
              </a:ext>
            </a:extLst>
          </p:cNvPr>
          <p:cNvSpPr>
            <a:spLocks noGrp="1"/>
          </p:cNvSpPr>
          <p:nvPr>
            <p:ph type="dt" sz="half" idx="10"/>
          </p:nvPr>
        </p:nvSpPr>
        <p:spPr/>
        <p:txBody>
          <a:bodyPr/>
          <a:lstStyle/>
          <a:p>
            <a:fld id="{AA62763D-6903-B041-BD3F-9F37DF5D39A0}" type="datetime1">
              <a:rPr lang="en-GB" smtClean="0"/>
              <a:t>02/11/2023</a:t>
            </a:fld>
            <a:endParaRPr lang="en-GB"/>
          </a:p>
        </p:txBody>
      </p:sp>
      <p:sp>
        <p:nvSpPr>
          <p:cNvPr id="5" name="Footer Placeholder 4">
            <a:extLst>
              <a:ext uri="{FF2B5EF4-FFF2-40B4-BE49-F238E27FC236}">
                <a16:creationId xmlns:a16="http://schemas.microsoft.com/office/drawing/2014/main" id="{06191954-4002-197B-E105-90FDE5BAF35D}"/>
              </a:ext>
            </a:extLst>
          </p:cNvPr>
          <p:cNvSpPr>
            <a:spLocks noGrp="1"/>
          </p:cNvSpPr>
          <p:nvPr>
            <p:ph type="ftr" sz="quarter" idx="11"/>
          </p:nvPr>
        </p:nvSpPr>
        <p:spPr/>
        <p:txBody>
          <a:bodyPr/>
          <a:lstStyle/>
          <a:p>
            <a:r>
              <a:rPr lang="en-GB"/>
              <a:t>_______________________________________</a:t>
            </a:r>
          </a:p>
        </p:txBody>
      </p:sp>
      <p:sp>
        <p:nvSpPr>
          <p:cNvPr id="6" name="Slide Number Placeholder 5">
            <a:extLst>
              <a:ext uri="{FF2B5EF4-FFF2-40B4-BE49-F238E27FC236}">
                <a16:creationId xmlns:a16="http://schemas.microsoft.com/office/drawing/2014/main" id="{AD6E1059-FD16-93E0-AEA3-7DA1D9CCD0A9}"/>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1108093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E91FB7-DC56-4406-F789-48423EE2982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D8E0CF1-6F16-CB18-880C-B335215E882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470DFB3-6FEB-DDD0-60D9-1F6E77553E88}"/>
              </a:ext>
            </a:extLst>
          </p:cNvPr>
          <p:cNvSpPr>
            <a:spLocks noGrp="1"/>
          </p:cNvSpPr>
          <p:nvPr>
            <p:ph type="dt" sz="half" idx="10"/>
          </p:nvPr>
        </p:nvSpPr>
        <p:spPr/>
        <p:txBody>
          <a:bodyPr/>
          <a:lstStyle/>
          <a:p>
            <a:fld id="{133B40DE-C3D1-AA46-994D-757BB0B04302}" type="datetime1">
              <a:rPr lang="en-GB" smtClean="0"/>
              <a:t>02/11/2023</a:t>
            </a:fld>
            <a:endParaRPr lang="en-GB"/>
          </a:p>
        </p:txBody>
      </p:sp>
      <p:sp>
        <p:nvSpPr>
          <p:cNvPr id="5" name="Footer Placeholder 4">
            <a:extLst>
              <a:ext uri="{FF2B5EF4-FFF2-40B4-BE49-F238E27FC236}">
                <a16:creationId xmlns:a16="http://schemas.microsoft.com/office/drawing/2014/main" id="{75E25C74-E28D-B3C9-DF59-E79831D7CF0E}"/>
              </a:ext>
            </a:extLst>
          </p:cNvPr>
          <p:cNvSpPr>
            <a:spLocks noGrp="1"/>
          </p:cNvSpPr>
          <p:nvPr>
            <p:ph type="ftr" sz="quarter" idx="11"/>
          </p:nvPr>
        </p:nvSpPr>
        <p:spPr/>
        <p:txBody>
          <a:bodyPr/>
          <a:lstStyle/>
          <a:p>
            <a:r>
              <a:rPr lang="en-GB"/>
              <a:t>_______________________________________</a:t>
            </a:r>
          </a:p>
        </p:txBody>
      </p:sp>
      <p:sp>
        <p:nvSpPr>
          <p:cNvPr id="6" name="Slide Number Placeholder 5">
            <a:extLst>
              <a:ext uri="{FF2B5EF4-FFF2-40B4-BE49-F238E27FC236}">
                <a16:creationId xmlns:a16="http://schemas.microsoft.com/office/drawing/2014/main" id="{B6DA51F9-EB4D-DC32-C213-C0898E749207}"/>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262420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28824-3919-3AE2-25D7-D43F247AA2D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A120B7-BA64-EA1F-2D1C-FDDAD85220C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63C5726-4CBB-4DDC-28DB-9B3A96EE3396}"/>
              </a:ext>
            </a:extLst>
          </p:cNvPr>
          <p:cNvSpPr>
            <a:spLocks noGrp="1"/>
          </p:cNvSpPr>
          <p:nvPr>
            <p:ph type="dt" sz="half" idx="10"/>
          </p:nvPr>
        </p:nvSpPr>
        <p:spPr/>
        <p:txBody>
          <a:bodyPr/>
          <a:lstStyle/>
          <a:p>
            <a:fld id="{204ED4A7-4D12-154C-82D3-74098D7CB651}" type="datetime1">
              <a:rPr lang="en-GB" smtClean="0"/>
              <a:t>02/11/2023</a:t>
            </a:fld>
            <a:endParaRPr lang="en-GB"/>
          </a:p>
        </p:txBody>
      </p:sp>
      <p:sp>
        <p:nvSpPr>
          <p:cNvPr id="5" name="Footer Placeholder 4">
            <a:extLst>
              <a:ext uri="{FF2B5EF4-FFF2-40B4-BE49-F238E27FC236}">
                <a16:creationId xmlns:a16="http://schemas.microsoft.com/office/drawing/2014/main" id="{1A364D42-5D8C-3859-BEF9-2EB000929AE7}"/>
              </a:ext>
            </a:extLst>
          </p:cNvPr>
          <p:cNvSpPr>
            <a:spLocks noGrp="1"/>
          </p:cNvSpPr>
          <p:nvPr>
            <p:ph type="ftr" sz="quarter" idx="11"/>
          </p:nvPr>
        </p:nvSpPr>
        <p:spPr/>
        <p:txBody>
          <a:bodyPr/>
          <a:lstStyle/>
          <a:p>
            <a:r>
              <a:rPr lang="en-GB"/>
              <a:t>_______________________________________</a:t>
            </a:r>
          </a:p>
        </p:txBody>
      </p:sp>
      <p:sp>
        <p:nvSpPr>
          <p:cNvPr id="6" name="Slide Number Placeholder 5">
            <a:extLst>
              <a:ext uri="{FF2B5EF4-FFF2-40B4-BE49-F238E27FC236}">
                <a16:creationId xmlns:a16="http://schemas.microsoft.com/office/drawing/2014/main" id="{E2957643-5EE5-1AEF-4DBC-EB27A8BC16D5}"/>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4115395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3E4C5-DC0E-0B35-6C30-B6E639BA1C0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74E33AF-E916-F6F5-FCB3-7A8A09B495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2FE7F4D-724B-285A-93A7-03991E673200}"/>
              </a:ext>
            </a:extLst>
          </p:cNvPr>
          <p:cNvSpPr>
            <a:spLocks noGrp="1"/>
          </p:cNvSpPr>
          <p:nvPr>
            <p:ph type="dt" sz="half" idx="10"/>
          </p:nvPr>
        </p:nvSpPr>
        <p:spPr/>
        <p:txBody>
          <a:bodyPr/>
          <a:lstStyle/>
          <a:p>
            <a:fld id="{C6AC4A5C-B59A-CE4B-AE82-88F721BAD048}" type="datetime1">
              <a:rPr lang="en-GB" smtClean="0"/>
              <a:t>02/11/2023</a:t>
            </a:fld>
            <a:endParaRPr lang="en-GB"/>
          </a:p>
        </p:txBody>
      </p:sp>
      <p:sp>
        <p:nvSpPr>
          <p:cNvPr id="5" name="Footer Placeholder 4">
            <a:extLst>
              <a:ext uri="{FF2B5EF4-FFF2-40B4-BE49-F238E27FC236}">
                <a16:creationId xmlns:a16="http://schemas.microsoft.com/office/drawing/2014/main" id="{C4154488-C79A-78B9-21D7-EE81560A5370}"/>
              </a:ext>
            </a:extLst>
          </p:cNvPr>
          <p:cNvSpPr>
            <a:spLocks noGrp="1"/>
          </p:cNvSpPr>
          <p:nvPr>
            <p:ph type="ftr" sz="quarter" idx="11"/>
          </p:nvPr>
        </p:nvSpPr>
        <p:spPr/>
        <p:txBody>
          <a:bodyPr/>
          <a:lstStyle/>
          <a:p>
            <a:r>
              <a:rPr lang="en-GB"/>
              <a:t>_______________________________________</a:t>
            </a:r>
          </a:p>
        </p:txBody>
      </p:sp>
      <p:sp>
        <p:nvSpPr>
          <p:cNvPr id="6" name="Slide Number Placeholder 5">
            <a:extLst>
              <a:ext uri="{FF2B5EF4-FFF2-40B4-BE49-F238E27FC236}">
                <a16:creationId xmlns:a16="http://schemas.microsoft.com/office/drawing/2014/main" id="{43EC5823-714E-6CEC-2A14-FCAE3ECBDF66}"/>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3427268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F2CC2-3FA9-7450-8C41-69C10AB6DE5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2557F73-0B16-4BB9-48D9-0697B6D67C8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7861D72-590D-1729-3B8F-18B252AF07D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78F55AB-9E20-2566-7F2E-0BE3AC2619A7}"/>
              </a:ext>
            </a:extLst>
          </p:cNvPr>
          <p:cNvSpPr>
            <a:spLocks noGrp="1"/>
          </p:cNvSpPr>
          <p:nvPr>
            <p:ph type="dt" sz="half" idx="10"/>
          </p:nvPr>
        </p:nvSpPr>
        <p:spPr/>
        <p:txBody>
          <a:bodyPr/>
          <a:lstStyle/>
          <a:p>
            <a:fld id="{FCB6C4AF-AA61-B14C-A31B-C5E02050E3AD}" type="datetime1">
              <a:rPr lang="en-GB" smtClean="0"/>
              <a:t>02/11/2023</a:t>
            </a:fld>
            <a:endParaRPr lang="en-GB"/>
          </a:p>
        </p:txBody>
      </p:sp>
      <p:sp>
        <p:nvSpPr>
          <p:cNvPr id="6" name="Footer Placeholder 5">
            <a:extLst>
              <a:ext uri="{FF2B5EF4-FFF2-40B4-BE49-F238E27FC236}">
                <a16:creationId xmlns:a16="http://schemas.microsoft.com/office/drawing/2014/main" id="{0DDD49B3-CD89-A4E8-7E74-0476BD5C355B}"/>
              </a:ext>
            </a:extLst>
          </p:cNvPr>
          <p:cNvSpPr>
            <a:spLocks noGrp="1"/>
          </p:cNvSpPr>
          <p:nvPr>
            <p:ph type="ftr" sz="quarter" idx="11"/>
          </p:nvPr>
        </p:nvSpPr>
        <p:spPr/>
        <p:txBody>
          <a:bodyPr/>
          <a:lstStyle/>
          <a:p>
            <a:r>
              <a:rPr lang="en-GB"/>
              <a:t>_______________________________________</a:t>
            </a:r>
          </a:p>
        </p:txBody>
      </p:sp>
      <p:sp>
        <p:nvSpPr>
          <p:cNvPr id="7" name="Slide Number Placeholder 6">
            <a:extLst>
              <a:ext uri="{FF2B5EF4-FFF2-40B4-BE49-F238E27FC236}">
                <a16:creationId xmlns:a16="http://schemas.microsoft.com/office/drawing/2014/main" id="{6F01E1FF-5251-633C-AC09-9AC6BF10A8D2}"/>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1936425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B09A3-C5DE-5300-27B5-CD6CAAC6AB9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78A69A4-5F1E-6002-4FE4-17F1ED265E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E8D5C3F-8D38-2947-217A-EBE2A041E7A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CBBECC5-31DC-0356-4B7A-0C7FABA437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C457EDA-AC00-EB98-B13B-17CB6F6A0D7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828693C-0B76-CB75-792D-319DEB6ABF0D}"/>
              </a:ext>
            </a:extLst>
          </p:cNvPr>
          <p:cNvSpPr>
            <a:spLocks noGrp="1"/>
          </p:cNvSpPr>
          <p:nvPr>
            <p:ph type="dt" sz="half" idx="10"/>
          </p:nvPr>
        </p:nvSpPr>
        <p:spPr/>
        <p:txBody>
          <a:bodyPr/>
          <a:lstStyle/>
          <a:p>
            <a:fld id="{AC759B73-B4C8-BC44-B992-26A71055E84D}" type="datetime1">
              <a:rPr lang="en-GB" smtClean="0"/>
              <a:t>02/11/2023</a:t>
            </a:fld>
            <a:endParaRPr lang="en-GB"/>
          </a:p>
        </p:txBody>
      </p:sp>
      <p:sp>
        <p:nvSpPr>
          <p:cNvPr id="8" name="Footer Placeholder 7">
            <a:extLst>
              <a:ext uri="{FF2B5EF4-FFF2-40B4-BE49-F238E27FC236}">
                <a16:creationId xmlns:a16="http://schemas.microsoft.com/office/drawing/2014/main" id="{60C33CE0-9E2C-7CAD-384C-6E991FF422C5}"/>
              </a:ext>
            </a:extLst>
          </p:cNvPr>
          <p:cNvSpPr>
            <a:spLocks noGrp="1"/>
          </p:cNvSpPr>
          <p:nvPr>
            <p:ph type="ftr" sz="quarter" idx="11"/>
          </p:nvPr>
        </p:nvSpPr>
        <p:spPr/>
        <p:txBody>
          <a:bodyPr/>
          <a:lstStyle/>
          <a:p>
            <a:r>
              <a:rPr lang="en-GB"/>
              <a:t>_______________________________________</a:t>
            </a:r>
          </a:p>
        </p:txBody>
      </p:sp>
      <p:sp>
        <p:nvSpPr>
          <p:cNvPr id="9" name="Slide Number Placeholder 8">
            <a:extLst>
              <a:ext uri="{FF2B5EF4-FFF2-40B4-BE49-F238E27FC236}">
                <a16:creationId xmlns:a16="http://schemas.microsoft.com/office/drawing/2014/main" id="{564BA86A-1FF9-5829-63B1-434C33621E5C}"/>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2449647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94B35-AA67-9BAF-A26A-F87A9644929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CD457D0-A2C7-B093-6377-5D94CB01DFE3}"/>
              </a:ext>
            </a:extLst>
          </p:cNvPr>
          <p:cNvSpPr>
            <a:spLocks noGrp="1"/>
          </p:cNvSpPr>
          <p:nvPr>
            <p:ph type="dt" sz="half" idx="10"/>
          </p:nvPr>
        </p:nvSpPr>
        <p:spPr/>
        <p:txBody>
          <a:bodyPr/>
          <a:lstStyle/>
          <a:p>
            <a:fld id="{6A9D299F-F98D-4D49-B136-1BD5C910D497}" type="datetime1">
              <a:rPr lang="en-GB" smtClean="0"/>
              <a:t>02/11/2023</a:t>
            </a:fld>
            <a:endParaRPr lang="en-GB"/>
          </a:p>
        </p:txBody>
      </p:sp>
      <p:sp>
        <p:nvSpPr>
          <p:cNvPr id="4" name="Footer Placeholder 3">
            <a:extLst>
              <a:ext uri="{FF2B5EF4-FFF2-40B4-BE49-F238E27FC236}">
                <a16:creationId xmlns:a16="http://schemas.microsoft.com/office/drawing/2014/main" id="{B952EDEA-E2F0-0904-7D35-8890CE981241}"/>
              </a:ext>
            </a:extLst>
          </p:cNvPr>
          <p:cNvSpPr>
            <a:spLocks noGrp="1"/>
          </p:cNvSpPr>
          <p:nvPr>
            <p:ph type="ftr" sz="quarter" idx="11"/>
          </p:nvPr>
        </p:nvSpPr>
        <p:spPr/>
        <p:txBody>
          <a:bodyPr/>
          <a:lstStyle/>
          <a:p>
            <a:r>
              <a:rPr lang="en-GB"/>
              <a:t>_______________________________________</a:t>
            </a:r>
          </a:p>
        </p:txBody>
      </p:sp>
      <p:sp>
        <p:nvSpPr>
          <p:cNvPr id="5" name="Slide Number Placeholder 4">
            <a:extLst>
              <a:ext uri="{FF2B5EF4-FFF2-40B4-BE49-F238E27FC236}">
                <a16:creationId xmlns:a16="http://schemas.microsoft.com/office/drawing/2014/main" id="{3F58EEC0-07E5-40EF-DEB6-7DBFE8BA74CA}"/>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481514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CDC98E-6F3F-4B7F-450F-90D58D2AF982}"/>
              </a:ext>
            </a:extLst>
          </p:cNvPr>
          <p:cNvSpPr>
            <a:spLocks noGrp="1"/>
          </p:cNvSpPr>
          <p:nvPr>
            <p:ph type="dt" sz="half" idx="10"/>
          </p:nvPr>
        </p:nvSpPr>
        <p:spPr/>
        <p:txBody>
          <a:bodyPr/>
          <a:lstStyle/>
          <a:p>
            <a:fld id="{59150157-76B2-2942-A7F9-A14028BBA0DA}" type="datetime1">
              <a:rPr lang="en-GB" smtClean="0"/>
              <a:t>02/11/2023</a:t>
            </a:fld>
            <a:endParaRPr lang="en-GB"/>
          </a:p>
        </p:txBody>
      </p:sp>
      <p:sp>
        <p:nvSpPr>
          <p:cNvPr id="3" name="Footer Placeholder 2">
            <a:extLst>
              <a:ext uri="{FF2B5EF4-FFF2-40B4-BE49-F238E27FC236}">
                <a16:creationId xmlns:a16="http://schemas.microsoft.com/office/drawing/2014/main" id="{67BA9632-28D1-C45B-2A5E-F8F7C693F2BB}"/>
              </a:ext>
            </a:extLst>
          </p:cNvPr>
          <p:cNvSpPr>
            <a:spLocks noGrp="1"/>
          </p:cNvSpPr>
          <p:nvPr>
            <p:ph type="ftr" sz="quarter" idx="11"/>
          </p:nvPr>
        </p:nvSpPr>
        <p:spPr/>
        <p:txBody>
          <a:bodyPr/>
          <a:lstStyle/>
          <a:p>
            <a:r>
              <a:rPr lang="en-GB"/>
              <a:t>_______________________________________</a:t>
            </a:r>
          </a:p>
        </p:txBody>
      </p:sp>
      <p:sp>
        <p:nvSpPr>
          <p:cNvPr id="4" name="Slide Number Placeholder 3">
            <a:extLst>
              <a:ext uri="{FF2B5EF4-FFF2-40B4-BE49-F238E27FC236}">
                <a16:creationId xmlns:a16="http://schemas.microsoft.com/office/drawing/2014/main" id="{1C286143-7B5D-67D8-03F0-0E78DA8DB92A}"/>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3713250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0A38-C40A-B2DB-8B31-BCD0EE35FA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F17D553-A729-B5AF-AA87-152A89F918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34D791A-5EFE-05B2-B2E1-895AA74B63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DB9F03-30FC-E1B6-3863-415DEB36B363}"/>
              </a:ext>
            </a:extLst>
          </p:cNvPr>
          <p:cNvSpPr>
            <a:spLocks noGrp="1"/>
          </p:cNvSpPr>
          <p:nvPr>
            <p:ph type="dt" sz="half" idx="10"/>
          </p:nvPr>
        </p:nvSpPr>
        <p:spPr/>
        <p:txBody>
          <a:bodyPr/>
          <a:lstStyle/>
          <a:p>
            <a:fld id="{2A10211E-ACB4-A448-84BA-CEB13861B0A0}" type="datetime1">
              <a:rPr lang="en-GB" smtClean="0"/>
              <a:t>02/11/2023</a:t>
            </a:fld>
            <a:endParaRPr lang="en-GB"/>
          </a:p>
        </p:txBody>
      </p:sp>
      <p:sp>
        <p:nvSpPr>
          <p:cNvPr id="6" name="Footer Placeholder 5">
            <a:extLst>
              <a:ext uri="{FF2B5EF4-FFF2-40B4-BE49-F238E27FC236}">
                <a16:creationId xmlns:a16="http://schemas.microsoft.com/office/drawing/2014/main" id="{85A261C5-B213-E3ED-DDCB-FF0557433456}"/>
              </a:ext>
            </a:extLst>
          </p:cNvPr>
          <p:cNvSpPr>
            <a:spLocks noGrp="1"/>
          </p:cNvSpPr>
          <p:nvPr>
            <p:ph type="ftr" sz="quarter" idx="11"/>
          </p:nvPr>
        </p:nvSpPr>
        <p:spPr/>
        <p:txBody>
          <a:bodyPr/>
          <a:lstStyle/>
          <a:p>
            <a:r>
              <a:rPr lang="en-GB"/>
              <a:t>_______________________________________</a:t>
            </a:r>
          </a:p>
        </p:txBody>
      </p:sp>
      <p:sp>
        <p:nvSpPr>
          <p:cNvPr id="7" name="Slide Number Placeholder 6">
            <a:extLst>
              <a:ext uri="{FF2B5EF4-FFF2-40B4-BE49-F238E27FC236}">
                <a16:creationId xmlns:a16="http://schemas.microsoft.com/office/drawing/2014/main" id="{6D993E0E-E85A-0BB6-4EA0-B0739000B9C3}"/>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3997676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1EDF0-504B-49A0-B694-70C50405D0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B73006A-5553-5FD7-C0F7-272F9F430B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BCF834-D111-DBD1-62A3-A68A6B9448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1D4C89D-8F72-518E-D66F-67877BBCB751}"/>
              </a:ext>
            </a:extLst>
          </p:cNvPr>
          <p:cNvSpPr>
            <a:spLocks noGrp="1"/>
          </p:cNvSpPr>
          <p:nvPr>
            <p:ph type="dt" sz="half" idx="10"/>
          </p:nvPr>
        </p:nvSpPr>
        <p:spPr/>
        <p:txBody>
          <a:bodyPr/>
          <a:lstStyle/>
          <a:p>
            <a:fld id="{6DBFCA60-271D-F840-815E-C630EAF91FAA}" type="datetime1">
              <a:rPr lang="en-GB" smtClean="0"/>
              <a:t>02/11/2023</a:t>
            </a:fld>
            <a:endParaRPr lang="en-GB"/>
          </a:p>
        </p:txBody>
      </p:sp>
      <p:sp>
        <p:nvSpPr>
          <p:cNvPr id="6" name="Footer Placeholder 5">
            <a:extLst>
              <a:ext uri="{FF2B5EF4-FFF2-40B4-BE49-F238E27FC236}">
                <a16:creationId xmlns:a16="http://schemas.microsoft.com/office/drawing/2014/main" id="{654E4B20-5C4D-C3BB-1F61-3282DCAD200C}"/>
              </a:ext>
            </a:extLst>
          </p:cNvPr>
          <p:cNvSpPr>
            <a:spLocks noGrp="1"/>
          </p:cNvSpPr>
          <p:nvPr>
            <p:ph type="ftr" sz="quarter" idx="11"/>
          </p:nvPr>
        </p:nvSpPr>
        <p:spPr/>
        <p:txBody>
          <a:bodyPr/>
          <a:lstStyle/>
          <a:p>
            <a:r>
              <a:rPr lang="en-GB"/>
              <a:t>_______________________________________</a:t>
            </a:r>
          </a:p>
        </p:txBody>
      </p:sp>
      <p:sp>
        <p:nvSpPr>
          <p:cNvPr id="7" name="Slide Number Placeholder 6">
            <a:extLst>
              <a:ext uri="{FF2B5EF4-FFF2-40B4-BE49-F238E27FC236}">
                <a16:creationId xmlns:a16="http://schemas.microsoft.com/office/drawing/2014/main" id="{D204192D-4033-6A90-4F16-F3FFBB1C670F}"/>
              </a:ext>
            </a:extLst>
          </p:cNvPr>
          <p:cNvSpPr>
            <a:spLocks noGrp="1"/>
          </p:cNvSpPr>
          <p:nvPr>
            <p:ph type="sldNum" sz="quarter" idx="12"/>
          </p:nvPr>
        </p:nvSpPr>
        <p:spPr/>
        <p:txBody>
          <a:bodyPr/>
          <a:lstStyle/>
          <a:p>
            <a:fld id="{60ECC97E-1857-4D43-A8C0-7839D65C9530}" type="slidenum">
              <a:rPr lang="en-GB" smtClean="0"/>
              <a:t>‹#›</a:t>
            </a:fld>
            <a:endParaRPr lang="en-GB"/>
          </a:p>
        </p:txBody>
      </p:sp>
    </p:spTree>
    <p:extLst>
      <p:ext uri="{BB962C8B-B14F-4D97-AF65-F5344CB8AC3E}">
        <p14:creationId xmlns:p14="http://schemas.microsoft.com/office/powerpoint/2010/main" val="2412250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BDA649-4822-3268-1D2C-F20DB4A089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61E39D6-F15F-01FF-E251-2FAFA100F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35E465C-4379-E615-5F1F-8CD11AEFEE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F8E007-2595-E141-8CE9-3E66F3C55D21}" type="datetime1">
              <a:rPr lang="en-GB" smtClean="0"/>
              <a:t>02/11/2023</a:t>
            </a:fld>
            <a:endParaRPr lang="en-GB"/>
          </a:p>
        </p:txBody>
      </p:sp>
      <p:sp>
        <p:nvSpPr>
          <p:cNvPr id="5" name="Footer Placeholder 4">
            <a:extLst>
              <a:ext uri="{FF2B5EF4-FFF2-40B4-BE49-F238E27FC236}">
                <a16:creationId xmlns:a16="http://schemas.microsoft.com/office/drawing/2014/main" id="{1F7BAC1C-2BD3-9883-50E9-F630320019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_______________________________________</a:t>
            </a:r>
          </a:p>
        </p:txBody>
      </p:sp>
      <p:sp>
        <p:nvSpPr>
          <p:cNvPr id="6" name="Slide Number Placeholder 5">
            <a:extLst>
              <a:ext uri="{FF2B5EF4-FFF2-40B4-BE49-F238E27FC236}">
                <a16:creationId xmlns:a16="http://schemas.microsoft.com/office/drawing/2014/main" id="{58E5F439-9686-A98A-FE27-8C8CAD9A7C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CC97E-1857-4D43-A8C0-7839D65C9530}" type="slidenum">
              <a:rPr lang="en-GB" smtClean="0"/>
              <a:t>‹#›</a:t>
            </a:fld>
            <a:endParaRPr lang="en-GB"/>
          </a:p>
        </p:txBody>
      </p:sp>
    </p:spTree>
    <p:extLst>
      <p:ext uri="{BB962C8B-B14F-4D97-AF65-F5344CB8AC3E}">
        <p14:creationId xmlns:p14="http://schemas.microsoft.com/office/powerpoint/2010/main" val="2363705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41264-4647-BAFB-8226-D5C61D90AD85}"/>
              </a:ext>
            </a:extLst>
          </p:cNvPr>
          <p:cNvSpPr>
            <a:spLocks noGrp="1"/>
          </p:cNvSpPr>
          <p:nvPr>
            <p:ph type="ctrTitle"/>
          </p:nvPr>
        </p:nvSpPr>
        <p:spPr/>
        <p:txBody>
          <a:bodyPr/>
          <a:lstStyle/>
          <a:p>
            <a:br>
              <a:rPr lang="en-GB" dirty="0"/>
            </a:br>
            <a:endParaRPr lang="en-GB" dirty="0"/>
          </a:p>
        </p:txBody>
      </p:sp>
      <p:sp>
        <p:nvSpPr>
          <p:cNvPr id="3" name="Subtitle 2">
            <a:extLst>
              <a:ext uri="{FF2B5EF4-FFF2-40B4-BE49-F238E27FC236}">
                <a16:creationId xmlns:a16="http://schemas.microsoft.com/office/drawing/2014/main" id="{3ADD0270-F704-5A8B-8C8C-E28885CA9795}"/>
              </a:ext>
            </a:extLst>
          </p:cNvPr>
          <p:cNvSpPr>
            <a:spLocks noGrp="1"/>
          </p:cNvSpPr>
          <p:nvPr>
            <p:ph type="subTitle" idx="1"/>
          </p:nvPr>
        </p:nvSpPr>
        <p:spPr>
          <a:xfrm>
            <a:off x="1524000" y="4559335"/>
            <a:ext cx="9144000" cy="1655762"/>
          </a:xfrm>
        </p:spPr>
        <p:txBody>
          <a:bodyPr>
            <a:normAutofit/>
          </a:bodyPr>
          <a:lstStyle/>
          <a:p>
            <a:r>
              <a:rPr lang="en-GB" sz="4000" dirty="0"/>
              <a:t>Relief to </a:t>
            </a:r>
            <a:r>
              <a:rPr lang="en-GB" sz="4000" dirty="0" err="1"/>
              <a:t>Rowstock</a:t>
            </a:r>
            <a:r>
              <a:rPr lang="en-GB" sz="4000" dirty="0"/>
              <a:t> /R2R/RRS</a:t>
            </a:r>
          </a:p>
          <a:p>
            <a:r>
              <a:rPr lang="en-GB" sz="2000" dirty="0"/>
              <a:t>AGM 1</a:t>
            </a:r>
            <a:r>
              <a:rPr lang="en-GB" sz="2000" baseline="30000" dirty="0"/>
              <a:t>st</a:t>
            </a:r>
            <a:r>
              <a:rPr lang="en-GB" sz="2000" dirty="0"/>
              <a:t> November 2023</a:t>
            </a:r>
          </a:p>
        </p:txBody>
      </p:sp>
      <p:pic>
        <p:nvPicPr>
          <p:cNvPr id="6" name="Picture 5" descr="A picture containing text&#10;&#10;Description automatically generated">
            <a:extLst>
              <a:ext uri="{FF2B5EF4-FFF2-40B4-BE49-F238E27FC236}">
                <a16:creationId xmlns:a16="http://schemas.microsoft.com/office/drawing/2014/main" id="{1F552DBF-3B91-7F23-C934-D78AEE0528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4831" y="1122363"/>
            <a:ext cx="9639030" cy="3235605"/>
          </a:xfrm>
          <a:prstGeom prst="rect">
            <a:avLst/>
          </a:prstGeom>
        </p:spPr>
      </p:pic>
    </p:spTree>
    <p:extLst>
      <p:ext uri="{BB962C8B-B14F-4D97-AF65-F5344CB8AC3E}">
        <p14:creationId xmlns:p14="http://schemas.microsoft.com/office/powerpoint/2010/main" val="2935282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3229-A2AF-AF72-3FE0-94D2594DC0C1}"/>
              </a:ext>
            </a:extLst>
          </p:cNvPr>
          <p:cNvSpPr>
            <a:spLocks noGrp="1"/>
          </p:cNvSpPr>
          <p:nvPr>
            <p:ph type="title"/>
          </p:nvPr>
        </p:nvSpPr>
        <p:spPr>
          <a:xfrm>
            <a:off x="368300" y="310885"/>
            <a:ext cx="10515600" cy="461493"/>
          </a:xfrm>
        </p:spPr>
        <p:txBody>
          <a:bodyPr>
            <a:noAutofit/>
          </a:bodyPr>
          <a:lstStyle/>
          <a:p>
            <a:r>
              <a:rPr lang="en-GB" sz="3600" b="1" dirty="0"/>
              <a:t>Phase 2 and 3?</a:t>
            </a:r>
          </a:p>
        </p:txBody>
      </p:sp>
      <p:sp>
        <p:nvSpPr>
          <p:cNvPr id="3" name="Content Placeholder 2">
            <a:extLst>
              <a:ext uri="{FF2B5EF4-FFF2-40B4-BE49-F238E27FC236}">
                <a16:creationId xmlns:a16="http://schemas.microsoft.com/office/drawing/2014/main" id="{E9CA14EA-EB3E-9060-2444-1C48E9A9CF7A}"/>
              </a:ext>
            </a:extLst>
          </p:cNvPr>
          <p:cNvSpPr>
            <a:spLocks noGrp="1"/>
          </p:cNvSpPr>
          <p:nvPr>
            <p:ph idx="1"/>
          </p:nvPr>
        </p:nvSpPr>
        <p:spPr>
          <a:xfrm>
            <a:off x="784831" y="1257350"/>
            <a:ext cx="10515600" cy="4351338"/>
          </a:xfrm>
        </p:spPr>
        <p:txBody>
          <a:bodyPr>
            <a:normAutofit/>
          </a:bodyPr>
          <a:lstStyle/>
          <a:p>
            <a:r>
              <a:rPr lang="en-GB" sz="3200" dirty="0" err="1"/>
              <a:t>Steventon</a:t>
            </a:r>
            <a:r>
              <a:rPr lang="en-GB" sz="3200" dirty="0"/>
              <a:t> Lights Junction </a:t>
            </a:r>
          </a:p>
          <a:p>
            <a:r>
              <a:rPr lang="en-GB" sz="3200" dirty="0"/>
              <a:t>Featherbed Lane (North) </a:t>
            </a:r>
          </a:p>
          <a:p>
            <a:r>
              <a:rPr lang="en-GB" sz="3200" dirty="0"/>
              <a:t>Featherbed Lane (South) </a:t>
            </a:r>
          </a:p>
          <a:p>
            <a:r>
              <a:rPr lang="en-GB" sz="3200" dirty="0" err="1"/>
              <a:t>Rowstock</a:t>
            </a:r>
            <a:r>
              <a:rPr lang="en-GB" sz="3200" dirty="0"/>
              <a:t> Junction  </a:t>
            </a:r>
          </a:p>
          <a:p>
            <a:r>
              <a:rPr lang="en-GB" sz="3200" dirty="0"/>
              <a:t>The proposed A4185 Newbury/Western Link Road  </a:t>
            </a:r>
          </a:p>
          <a:p>
            <a:r>
              <a:rPr lang="en-GB" sz="3200" dirty="0"/>
              <a:t>The proposed A417 Wantage Road/Western Link Road</a:t>
            </a:r>
          </a:p>
        </p:txBody>
      </p:sp>
      <p:pic>
        <p:nvPicPr>
          <p:cNvPr id="4" name="Picture 3" descr="A picture containing text&#10;&#10;Description automatically generated">
            <a:extLst>
              <a:ext uri="{FF2B5EF4-FFF2-40B4-BE49-F238E27FC236}">
                <a16:creationId xmlns:a16="http://schemas.microsoft.com/office/drawing/2014/main" id="{83994C77-3B08-625D-72A9-A23DDC39EF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174" y="6302110"/>
            <a:ext cx="1656021" cy="555889"/>
          </a:xfrm>
          <a:prstGeom prst="rect">
            <a:avLst/>
          </a:prstGeom>
        </p:spPr>
      </p:pic>
      <p:sp>
        <p:nvSpPr>
          <p:cNvPr id="5" name="Slide Number Placeholder 4">
            <a:extLst>
              <a:ext uri="{FF2B5EF4-FFF2-40B4-BE49-F238E27FC236}">
                <a16:creationId xmlns:a16="http://schemas.microsoft.com/office/drawing/2014/main" id="{C1F66B1D-C1F5-3D98-07D1-1686D9E12210}"/>
              </a:ext>
            </a:extLst>
          </p:cNvPr>
          <p:cNvSpPr>
            <a:spLocks noGrp="1"/>
          </p:cNvSpPr>
          <p:nvPr>
            <p:ph type="sldNum" sz="quarter" idx="12"/>
          </p:nvPr>
        </p:nvSpPr>
        <p:spPr/>
        <p:txBody>
          <a:bodyPr/>
          <a:lstStyle/>
          <a:p>
            <a:fld id="{60ECC97E-1857-4D43-A8C0-7839D65C9530}" type="slidenum">
              <a:rPr lang="en-GB" smtClean="0"/>
              <a:t>10</a:t>
            </a:fld>
            <a:endParaRPr lang="en-GB"/>
          </a:p>
        </p:txBody>
      </p:sp>
      <p:cxnSp>
        <p:nvCxnSpPr>
          <p:cNvPr id="7" name="Straight Connector 6">
            <a:extLst>
              <a:ext uri="{FF2B5EF4-FFF2-40B4-BE49-F238E27FC236}">
                <a16:creationId xmlns:a16="http://schemas.microsoft.com/office/drawing/2014/main" id="{B95C90BC-023E-7777-5DA4-4C6429035DAF}"/>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5EF45EE-C6C6-6464-08AD-B6E7826DA118}"/>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367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73CE3-2C17-6412-58AE-A6873BA7514E}"/>
              </a:ext>
            </a:extLst>
          </p:cNvPr>
          <p:cNvSpPr>
            <a:spLocks noGrp="1"/>
          </p:cNvSpPr>
          <p:nvPr>
            <p:ph type="title"/>
          </p:nvPr>
        </p:nvSpPr>
        <p:spPr>
          <a:xfrm>
            <a:off x="368300" y="365125"/>
            <a:ext cx="10985500" cy="467081"/>
          </a:xfrm>
        </p:spPr>
        <p:txBody>
          <a:bodyPr>
            <a:noAutofit/>
          </a:bodyPr>
          <a:lstStyle/>
          <a:p>
            <a:r>
              <a:rPr lang="en-GB" sz="3600" b="1" dirty="0"/>
              <a:t>Has this plan met OCCs objectives?</a:t>
            </a:r>
          </a:p>
        </p:txBody>
      </p:sp>
      <p:pic>
        <p:nvPicPr>
          <p:cNvPr id="10" name="Picture 9" descr="A picture containing text&#10;&#10;Description automatically generated">
            <a:extLst>
              <a:ext uri="{FF2B5EF4-FFF2-40B4-BE49-F238E27FC236}">
                <a16:creationId xmlns:a16="http://schemas.microsoft.com/office/drawing/2014/main" id="{DF53C0B6-8EF4-A883-FCC2-418208364B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01" y="6296522"/>
            <a:ext cx="1789272" cy="600618"/>
          </a:xfrm>
          <a:prstGeom prst="rect">
            <a:avLst/>
          </a:prstGeom>
        </p:spPr>
      </p:pic>
      <p:sp>
        <p:nvSpPr>
          <p:cNvPr id="11" name="Slide Number Placeholder 10">
            <a:extLst>
              <a:ext uri="{FF2B5EF4-FFF2-40B4-BE49-F238E27FC236}">
                <a16:creationId xmlns:a16="http://schemas.microsoft.com/office/drawing/2014/main" id="{4223CD06-C5F5-88DF-8D05-4E771CEF11AC}"/>
              </a:ext>
            </a:extLst>
          </p:cNvPr>
          <p:cNvSpPr>
            <a:spLocks noGrp="1"/>
          </p:cNvSpPr>
          <p:nvPr>
            <p:ph type="sldNum" sz="quarter" idx="12"/>
          </p:nvPr>
        </p:nvSpPr>
        <p:spPr/>
        <p:txBody>
          <a:bodyPr/>
          <a:lstStyle/>
          <a:p>
            <a:fld id="{60ECC97E-1857-4D43-A8C0-7839D65C9530}" type="slidenum">
              <a:rPr lang="en-GB" smtClean="0"/>
              <a:t>11</a:t>
            </a:fld>
            <a:endParaRPr lang="en-GB"/>
          </a:p>
        </p:txBody>
      </p:sp>
      <p:cxnSp>
        <p:nvCxnSpPr>
          <p:cNvPr id="13" name="Straight Connector 12">
            <a:extLst>
              <a:ext uri="{FF2B5EF4-FFF2-40B4-BE49-F238E27FC236}">
                <a16:creationId xmlns:a16="http://schemas.microsoft.com/office/drawing/2014/main" id="{68BC2479-F6CC-75CF-B7B8-06A2FF0A214D}"/>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3D8CF9F-D2A8-5C83-61D0-5F085B4C7EB6}"/>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367FFDC-9382-44EB-8F57-901BD2C7A447}"/>
              </a:ext>
            </a:extLst>
          </p:cNvPr>
          <p:cNvSpPr txBox="1"/>
          <p:nvPr/>
        </p:nvSpPr>
        <p:spPr>
          <a:xfrm>
            <a:off x="617517" y="1294411"/>
            <a:ext cx="10177153" cy="369332"/>
          </a:xfrm>
          <a:prstGeom prst="rect">
            <a:avLst/>
          </a:prstGeom>
          <a:noFill/>
        </p:spPr>
        <p:txBody>
          <a:bodyPr wrap="square">
            <a:spAutoFit/>
          </a:bodyPr>
          <a:lstStyle/>
          <a:p>
            <a:pPr marL="342900" lvl="0" indent="-342900">
              <a:spcAft>
                <a:spcPts val="600"/>
              </a:spcAft>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S</a:t>
            </a:r>
            <a:r>
              <a:rPr lang="en-GB" sz="1800" i="1" dirty="0">
                <a:effectLst/>
                <a:latin typeface="Verdana" panose="020B0604030504040204" pitchFamily="34" charset="0"/>
                <a:ea typeface="Times New Roman" panose="02020603050405020304" pitchFamily="18" charset="0"/>
                <a:cs typeface="Arial" panose="020B0604020202020204" pitchFamily="34" charset="0"/>
              </a:rPr>
              <a:t>upport planned growth in housing and employment in the region. </a:t>
            </a:r>
            <a:endParaRPr lang="en-GB" sz="1800" b="1" dirty="0">
              <a:solidFill>
                <a:srgbClr val="FF0000"/>
              </a:solidFill>
              <a:effectLst/>
              <a:latin typeface="Calibri" panose="020F0502020204030204" pitchFamily="34" charset="0"/>
              <a:ea typeface="Arial" panose="020B0604020202020204" pitchFamily="34" charset="0"/>
            </a:endParaRPr>
          </a:p>
        </p:txBody>
      </p:sp>
      <p:sp>
        <p:nvSpPr>
          <p:cNvPr id="20" name="TextBox 19">
            <a:extLst>
              <a:ext uri="{FF2B5EF4-FFF2-40B4-BE49-F238E27FC236}">
                <a16:creationId xmlns:a16="http://schemas.microsoft.com/office/drawing/2014/main" id="{90AB9493-EB81-84A7-5D6B-A35F4B9F270F}"/>
              </a:ext>
            </a:extLst>
          </p:cNvPr>
          <p:cNvSpPr txBox="1"/>
          <p:nvPr/>
        </p:nvSpPr>
        <p:spPr>
          <a:xfrm>
            <a:off x="617517" y="1997839"/>
            <a:ext cx="11107934" cy="2862322"/>
          </a:xfrm>
          <a:prstGeom prst="rect">
            <a:avLst/>
          </a:prstGeom>
          <a:noFill/>
        </p:spPr>
        <p:txBody>
          <a:bodyPr wrap="square">
            <a:spAutoFit/>
          </a:bodyPr>
          <a:lstStyle/>
          <a:p>
            <a:pPr marL="342900" lvl="0" indent="-342900">
              <a:buFont typeface="+mj-lt"/>
              <a:buAutoNum type="arabicPeriod" startAt="2"/>
            </a:pPr>
            <a:r>
              <a:rPr lang="en-GB" sz="1800" i="1" dirty="0">
                <a:latin typeface="Verdana" panose="020B0604030504040204" pitchFamily="34" charset="0"/>
                <a:ea typeface="Times New Roman" panose="02020603050405020304" pitchFamily="18" charset="0"/>
                <a:cs typeface="Arial" panose="020B0604020202020204" pitchFamily="34" charset="0"/>
              </a:rPr>
              <a:t>R</a:t>
            </a:r>
            <a:r>
              <a:rPr lang="en-GB" sz="1800" i="1" dirty="0">
                <a:effectLst/>
                <a:latin typeface="Verdana" panose="020B0604030504040204" pitchFamily="34" charset="0"/>
                <a:ea typeface="Times New Roman" panose="02020603050405020304" pitchFamily="18" charset="0"/>
                <a:cs typeface="Arial" panose="020B0604020202020204" pitchFamily="34" charset="0"/>
              </a:rPr>
              <a:t>educe congestion for private vehicles.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startAt="2"/>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startAt="2"/>
            </a:pPr>
            <a:r>
              <a:rPr lang="en-GB" sz="1800" i="1" dirty="0">
                <a:latin typeface="Verdana" panose="020B0604030504040204" pitchFamily="34" charset="0"/>
                <a:ea typeface="Times New Roman" panose="02020603050405020304" pitchFamily="18" charset="0"/>
                <a:cs typeface="Arial" panose="020B0604020202020204" pitchFamily="34" charset="0"/>
              </a:rPr>
              <a:t>I</a:t>
            </a:r>
            <a:r>
              <a:rPr lang="en-GB" sz="1800" i="1" dirty="0">
                <a:effectLst/>
                <a:latin typeface="Verdana" panose="020B0604030504040204" pitchFamily="34" charset="0"/>
                <a:ea typeface="Times New Roman" panose="02020603050405020304" pitchFamily="18" charset="0"/>
                <a:cs typeface="Arial" panose="020B0604020202020204" pitchFamily="34" charset="0"/>
              </a:rPr>
              <a:t>mprove safety for all users.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startAt="2"/>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startAt="2"/>
            </a:pPr>
            <a:r>
              <a:rPr lang="en-GB" sz="1800" i="1" dirty="0">
                <a:latin typeface="Verdana" panose="020B0604030504040204" pitchFamily="34" charset="0"/>
                <a:ea typeface="Times New Roman" panose="02020603050405020304" pitchFamily="18" charset="0"/>
                <a:cs typeface="Arial" panose="020B0604020202020204" pitchFamily="34" charset="0"/>
              </a:rPr>
              <a:t>P</a:t>
            </a:r>
            <a:r>
              <a:rPr lang="en-GB" sz="1800" i="1" dirty="0">
                <a:effectLst/>
                <a:latin typeface="Verdana" panose="020B0604030504040204" pitchFamily="34" charset="0"/>
                <a:ea typeface="Times New Roman" panose="02020603050405020304" pitchFamily="18" charset="0"/>
                <a:cs typeface="Arial" panose="020B0604020202020204" pitchFamily="34" charset="0"/>
              </a:rPr>
              <a:t>rovide suitable infrastructure and encourage use of all active travel modes.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startAt="2"/>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startAt="2"/>
            </a:pPr>
            <a:r>
              <a:rPr lang="en-GB" sz="1800" i="1" dirty="0">
                <a:latin typeface="Verdana" panose="020B0604030504040204" pitchFamily="34" charset="0"/>
                <a:ea typeface="Times New Roman" panose="02020603050405020304" pitchFamily="18" charset="0"/>
                <a:cs typeface="Arial" panose="020B0604020202020204" pitchFamily="34" charset="0"/>
              </a:rPr>
              <a:t>F</a:t>
            </a:r>
            <a:r>
              <a:rPr lang="en-GB" sz="1800" i="1" dirty="0">
                <a:effectLst/>
                <a:latin typeface="Verdana" panose="020B0604030504040204" pitchFamily="34" charset="0"/>
                <a:ea typeface="Times New Roman" panose="02020603050405020304" pitchFamily="18" charset="0"/>
                <a:cs typeface="Arial" panose="020B0604020202020204" pitchFamily="34" charset="0"/>
              </a:rPr>
              <a:t>acilitate and incentivise use of public transport as alternative to private car travel by improving bus journey time reliability.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startAt="2"/>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startAt="2"/>
            </a:pPr>
            <a:r>
              <a:rPr lang="en-GB" sz="1800" i="1" dirty="0">
                <a:latin typeface="Verdana" panose="020B0604030504040204" pitchFamily="34" charset="0"/>
                <a:ea typeface="Times New Roman" panose="02020603050405020304" pitchFamily="18" charset="0"/>
                <a:cs typeface="Arial" panose="020B0604020202020204" pitchFamily="34" charset="0"/>
              </a:rPr>
              <a:t>M</a:t>
            </a:r>
            <a:r>
              <a:rPr lang="en-GB" sz="1800" i="1" dirty="0">
                <a:effectLst/>
                <a:latin typeface="Verdana" panose="020B0604030504040204" pitchFamily="34" charset="0"/>
                <a:ea typeface="Times New Roman" panose="02020603050405020304" pitchFamily="18" charset="0"/>
                <a:cs typeface="Arial" panose="020B0604020202020204" pitchFamily="34" charset="0"/>
              </a:rPr>
              <a:t>inimise impact on landscape and provide a betterment to the local environment. </a:t>
            </a:r>
            <a:endParaRPr lang="en-GB" sz="1800" dirty="0">
              <a:effectLst/>
              <a:latin typeface="Calibri" panose="020F0502020204030204" pitchFamily="34" charset="0"/>
              <a:ea typeface="Arial" panose="020B0604020202020204" pitchFamily="34" charset="0"/>
            </a:endParaRPr>
          </a:p>
        </p:txBody>
      </p:sp>
      <p:sp>
        <p:nvSpPr>
          <p:cNvPr id="3" name="TextBox 2">
            <a:extLst>
              <a:ext uri="{FF2B5EF4-FFF2-40B4-BE49-F238E27FC236}">
                <a16:creationId xmlns:a16="http://schemas.microsoft.com/office/drawing/2014/main" id="{44DA4A4F-53BD-1AF3-3FD7-3ACAC150F473}"/>
              </a:ext>
            </a:extLst>
          </p:cNvPr>
          <p:cNvSpPr txBox="1"/>
          <p:nvPr/>
        </p:nvSpPr>
        <p:spPr>
          <a:xfrm>
            <a:off x="4203866" y="4741509"/>
            <a:ext cx="2802370" cy="1446550"/>
          </a:xfrm>
          <a:prstGeom prst="rect">
            <a:avLst/>
          </a:prstGeom>
          <a:noFill/>
        </p:spPr>
        <p:txBody>
          <a:bodyPr wrap="none" rtlCol="0">
            <a:spAutoFit/>
          </a:bodyPr>
          <a:lstStyle/>
          <a:p>
            <a:r>
              <a:rPr lang="en-GB" sz="8800" dirty="0">
                <a:solidFill>
                  <a:srgbClr val="FF0000"/>
                </a:solidFill>
              </a:rPr>
              <a:t>£10m</a:t>
            </a:r>
          </a:p>
        </p:txBody>
      </p:sp>
      <p:sp>
        <p:nvSpPr>
          <p:cNvPr id="7" name="TextBox 6">
            <a:extLst>
              <a:ext uri="{FF2B5EF4-FFF2-40B4-BE49-F238E27FC236}">
                <a16:creationId xmlns:a16="http://schemas.microsoft.com/office/drawing/2014/main" id="{F93AF24E-D200-36FB-65C9-E8D9E89EDBCE}"/>
              </a:ext>
            </a:extLst>
          </p:cNvPr>
          <p:cNvSpPr txBox="1"/>
          <p:nvPr/>
        </p:nvSpPr>
        <p:spPr>
          <a:xfrm>
            <a:off x="9001496" y="1186689"/>
            <a:ext cx="1339597" cy="584775"/>
          </a:xfrm>
          <a:prstGeom prst="rect">
            <a:avLst/>
          </a:prstGeom>
          <a:noFill/>
        </p:spPr>
        <p:txBody>
          <a:bodyPr wrap="none" rtlCol="0">
            <a:spAutoFit/>
          </a:bodyPr>
          <a:lstStyle/>
          <a:p>
            <a:r>
              <a:rPr lang="en-GB" sz="3200" b="1" dirty="0">
                <a:solidFill>
                  <a:srgbClr val="FF0000"/>
                </a:solidFill>
              </a:rPr>
              <a:t>FAILED</a:t>
            </a:r>
          </a:p>
        </p:txBody>
      </p:sp>
      <p:sp>
        <p:nvSpPr>
          <p:cNvPr id="8" name="TextBox 7">
            <a:extLst>
              <a:ext uri="{FF2B5EF4-FFF2-40B4-BE49-F238E27FC236}">
                <a16:creationId xmlns:a16="http://schemas.microsoft.com/office/drawing/2014/main" id="{26B6FC8D-85E0-5061-7016-82BFE31FBA10}"/>
              </a:ext>
            </a:extLst>
          </p:cNvPr>
          <p:cNvSpPr txBox="1"/>
          <p:nvPr/>
        </p:nvSpPr>
        <p:spPr>
          <a:xfrm>
            <a:off x="5605050" y="1883952"/>
            <a:ext cx="1339597" cy="584775"/>
          </a:xfrm>
          <a:prstGeom prst="rect">
            <a:avLst/>
          </a:prstGeom>
          <a:noFill/>
        </p:spPr>
        <p:txBody>
          <a:bodyPr wrap="none" rtlCol="0">
            <a:spAutoFit/>
          </a:bodyPr>
          <a:lstStyle/>
          <a:p>
            <a:r>
              <a:rPr lang="en-GB" sz="3200" b="1" dirty="0">
                <a:solidFill>
                  <a:srgbClr val="FF0000"/>
                </a:solidFill>
              </a:rPr>
              <a:t>FAILED</a:t>
            </a:r>
          </a:p>
        </p:txBody>
      </p:sp>
      <p:sp>
        <p:nvSpPr>
          <p:cNvPr id="9" name="TextBox 8">
            <a:extLst>
              <a:ext uri="{FF2B5EF4-FFF2-40B4-BE49-F238E27FC236}">
                <a16:creationId xmlns:a16="http://schemas.microsoft.com/office/drawing/2014/main" id="{F8B6F61C-788C-E6AC-8BC5-E826DDD42703}"/>
              </a:ext>
            </a:extLst>
          </p:cNvPr>
          <p:cNvSpPr txBox="1"/>
          <p:nvPr/>
        </p:nvSpPr>
        <p:spPr>
          <a:xfrm>
            <a:off x="4658702" y="2484726"/>
            <a:ext cx="1339597" cy="584775"/>
          </a:xfrm>
          <a:prstGeom prst="rect">
            <a:avLst/>
          </a:prstGeom>
          <a:noFill/>
        </p:spPr>
        <p:txBody>
          <a:bodyPr wrap="none" rtlCol="0">
            <a:spAutoFit/>
          </a:bodyPr>
          <a:lstStyle/>
          <a:p>
            <a:r>
              <a:rPr lang="en-GB" sz="3200" b="1" dirty="0">
                <a:solidFill>
                  <a:srgbClr val="FF0000"/>
                </a:solidFill>
              </a:rPr>
              <a:t>FAILED</a:t>
            </a:r>
          </a:p>
        </p:txBody>
      </p:sp>
      <p:sp>
        <p:nvSpPr>
          <p:cNvPr id="12" name="TextBox 11">
            <a:extLst>
              <a:ext uri="{FF2B5EF4-FFF2-40B4-BE49-F238E27FC236}">
                <a16:creationId xmlns:a16="http://schemas.microsoft.com/office/drawing/2014/main" id="{AA0010A5-CA85-9EE6-2C97-2F7F2A5FA0D7}"/>
              </a:ext>
            </a:extLst>
          </p:cNvPr>
          <p:cNvSpPr txBox="1"/>
          <p:nvPr/>
        </p:nvSpPr>
        <p:spPr>
          <a:xfrm>
            <a:off x="9823694" y="2990343"/>
            <a:ext cx="1339597" cy="584775"/>
          </a:xfrm>
          <a:prstGeom prst="rect">
            <a:avLst/>
          </a:prstGeom>
          <a:noFill/>
        </p:spPr>
        <p:txBody>
          <a:bodyPr wrap="none" rtlCol="0">
            <a:spAutoFit/>
          </a:bodyPr>
          <a:lstStyle/>
          <a:p>
            <a:r>
              <a:rPr lang="en-GB" sz="3200" b="1" dirty="0">
                <a:solidFill>
                  <a:srgbClr val="FF0000"/>
                </a:solidFill>
              </a:rPr>
              <a:t>FAILED</a:t>
            </a:r>
          </a:p>
        </p:txBody>
      </p:sp>
      <p:sp>
        <p:nvSpPr>
          <p:cNvPr id="15" name="TextBox 14">
            <a:extLst>
              <a:ext uri="{FF2B5EF4-FFF2-40B4-BE49-F238E27FC236}">
                <a16:creationId xmlns:a16="http://schemas.microsoft.com/office/drawing/2014/main" id="{47177978-8067-D78B-6646-EFF3C1002F14}"/>
              </a:ext>
            </a:extLst>
          </p:cNvPr>
          <p:cNvSpPr txBox="1"/>
          <p:nvPr/>
        </p:nvSpPr>
        <p:spPr>
          <a:xfrm>
            <a:off x="5605051" y="3848348"/>
            <a:ext cx="1339597" cy="584775"/>
          </a:xfrm>
          <a:prstGeom prst="rect">
            <a:avLst/>
          </a:prstGeom>
          <a:noFill/>
        </p:spPr>
        <p:txBody>
          <a:bodyPr wrap="none" rtlCol="0">
            <a:spAutoFit/>
          </a:bodyPr>
          <a:lstStyle/>
          <a:p>
            <a:r>
              <a:rPr lang="en-GB" sz="3200" b="1" dirty="0">
                <a:solidFill>
                  <a:srgbClr val="FF0000"/>
                </a:solidFill>
              </a:rPr>
              <a:t>FAILED</a:t>
            </a:r>
          </a:p>
        </p:txBody>
      </p:sp>
      <p:sp>
        <p:nvSpPr>
          <p:cNvPr id="16" name="TextBox 15">
            <a:extLst>
              <a:ext uri="{FF2B5EF4-FFF2-40B4-BE49-F238E27FC236}">
                <a16:creationId xmlns:a16="http://schemas.microsoft.com/office/drawing/2014/main" id="{45C208A6-19C7-CE35-7D29-482F92D3FDC7}"/>
              </a:ext>
            </a:extLst>
          </p:cNvPr>
          <p:cNvSpPr txBox="1"/>
          <p:nvPr/>
        </p:nvSpPr>
        <p:spPr>
          <a:xfrm>
            <a:off x="10592585" y="4326728"/>
            <a:ext cx="1339597" cy="584775"/>
          </a:xfrm>
          <a:prstGeom prst="rect">
            <a:avLst/>
          </a:prstGeom>
          <a:noFill/>
        </p:spPr>
        <p:txBody>
          <a:bodyPr wrap="none" rtlCol="0">
            <a:spAutoFit/>
          </a:bodyPr>
          <a:lstStyle/>
          <a:p>
            <a:r>
              <a:rPr lang="en-GB" sz="3200" b="1" dirty="0">
                <a:solidFill>
                  <a:srgbClr val="FF0000"/>
                </a:solidFill>
              </a:rPr>
              <a:t>FAILED</a:t>
            </a:r>
          </a:p>
        </p:txBody>
      </p:sp>
    </p:spTree>
    <p:extLst>
      <p:ext uri="{BB962C8B-B14F-4D97-AF65-F5344CB8AC3E}">
        <p14:creationId xmlns:p14="http://schemas.microsoft.com/office/powerpoint/2010/main" val="51848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C8FE-43AB-7642-3B89-90364A5D8745}"/>
              </a:ext>
            </a:extLst>
          </p:cNvPr>
          <p:cNvSpPr>
            <a:spLocks noGrp="1"/>
          </p:cNvSpPr>
          <p:nvPr>
            <p:ph type="title"/>
          </p:nvPr>
        </p:nvSpPr>
        <p:spPr>
          <a:xfrm>
            <a:off x="452063" y="241300"/>
            <a:ext cx="10825537" cy="685305"/>
          </a:xfrm>
        </p:spPr>
        <p:txBody>
          <a:bodyPr>
            <a:normAutofit/>
          </a:bodyPr>
          <a:lstStyle/>
          <a:p>
            <a:r>
              <a:rPr lang="en-GB" sz="3600" b="1" dirty="0"/>
              <a:t>Motions Conclusion</a:t>
            </a:r>
          </a:p>
        </p:txBody>
      </p:sp>
      <p:sp>
        <p:nvSpPr>
          <p:cNvPr id="3" name="Content Placeholder 2">
            <a:extLst>
              <a:ext uri="{FF2B5EF4-FFF2-40B4-BE49-F238E27FC236}">
                <a16:creationId xmlns:a16="http://schemas.microsoft.com/office/drawing/2014/main" id="{6EBC3447-0945-C76F-EA68-3BA0E6385267}"/>
              </a:ext>
            </a:extLst>
          </p:cNvPr>
          <p:cNvSpPr>
            <a:spLocks noGrp="1"/>
          </p:cNvSpPr>
          <p:nvPr>
            <p:ph idx="1"/>
          </p:nvPr>
        </p:nvSpPr>
        <p:spPr>
          <a:xfrm>
            <a:off x="838200" y="1222625"/>
            <a:ext cx="10515600" cy="3402798"/>
          </a:xfrm>
        </p:spPr>
        <p:txBody>
          <a:bodyPr/>
          <a:lstStyle/>
          <a:p>
            <a:r>
              <a:rPr lang="en-GB" dirty="0"/>
              <a:t>Standalone</a:t>
            </a:r>
          </a:p>
          <a:p>
            <a:r>
              <a:rPr lang="en-GB" dirty="0"/>
              <a:t>No clear purpose</a:t>
            </a:r>
          </a:p>
          <a:p>
            <a:r>
              <a:rPr lang="en-GB" dirty="0"/>
              <a:t>No clear function</a:t>
            </a:r>
          </a:p>
          <a:p>
            <a:r>
              <a:rPr lang="en-GB" dirty="0"/>
              <a:t>No meaningful benefits</a:t>
            </a:r>
          </a:p>
          <a:p>
            <a:r>
              <a:rPr lang="en-GB" dirty="0"/>
              <a:t>No integration</a:t>
            </a:r>
          </a:p>
          <a:p>
            <a:r>
              <a:rPr lang="en-GB" dirty="0"/>
              <a:t>Severe impacts to detriment of ALL users</a:t>
            </a:r>
          </a:p>
        </p:txBody>
      </p:sp>
      <p:pic>
        <p:nvPicPr>
          <p:cNvPr id="4" name="Picture 3" descr="A picture containing text&#10;&#10;Description automatically generated">
            <a:extLst>
              <a:ext uri="{FF2B5EF4-FFF2-40B4-BE49-F238E27FC236}">
                <a16:creationId xmlns:a16="http://schemas.microsoft.com/office/drawing/2014/main" id="{7F67530F-292A-DD90-6F2D-027C7BD18B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708" y="6320367"/>
            <a:ext cx="1748488" cy="586928"/>
          </a:xfrm>
          <a:prstGeom prst="rect">
            <a:avLst/>
          </a:prstGeom>
        </p:spPr>
      </p:pic>
      <p:sp>
        <p:nvSpPr>
          <p:cNvPr id="5" name="Slide Number Placeholder 4">
            <a:extLst>
              <a:ext uri="{FF2B5EF4-FFF2-40B4-BE49-F238E27FC236}">
                <a16:creationId xmlns:a16="http://schemas.microsoft.com/office/drawing/2014/main" id="{03746D34-980B-4A60-D880-66E818E12FBF}"/>
              </a:ext>
            </a:extLst>
          </p:cNvPr>
          <p:cNvSpPr>
            <a:spLocks noGrp="1"/>
          </p:cNvSpPr>
          <p:nvPr>
            <p:ph type="sldNum" sz="quarter" idx="12"/>
          </p:nvPr>
        </p:nvSpPr>
        <p:spPr/>
        <p:txBody>
          <a:bodyPr/>
          <a:lstStyle/>
          <a:p>
            <a:fld id="{60ECC97E-1857-4D43-A8C0-7839D65C9530}" type="slidenum">
              <a:rPr lang="en-GB" smtClean="0"/>
              <a:t>12</a:t>
            </a:fld>
            <a:endParaRPr lang="en-GB"/>
          </a:p>
        </p:txBody>
      </p:sp>
      <p:cxnSp>
        <p:nvCxnSpPr>
          <p:cNvPr id="7" name="Straight Connector 6">
            <a:extLst>
              <a:ext uri="{FF2B5EF4-FFF2-40B4-BE49-F238E27FC236}">
                <a16:creationId xmlns:a16="http://schemas.microsoft.com/office/drawing/2014/main" id="{E2AE16AA-81E4-53EC-A01D-4484BAE18D18}"/>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F53F244-F696-7509-9BFD-40EAF69B719C}"/>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343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E7CF4-AE2C-A0F7-2016-1C0192426121}"/>
              </a:ext>
            </a:extLst>
          </p:cNvPr>
          <p:cNvSpPr>
            <a:spLocks noGrp="1"/>
          </p:cNvSpPr>
          <p:nvPr>
            <p:ph type="title"/>
          </p:nvPr>
        </p:nvSpPr>
        <p:spPr>
          <a:xfrm>
            <a:off x="224806" y="121741"/>
            <a:ext cx="10901737" cy="879475"/>
          </a:xfrm>
        </p:spPr>
        <p:txBody>
          <a:bodyPr>
            <a:normAutofit/>
          </a:bodyPr>
          <a:lstStyle/>
          <a:p>
            <a:r>
              <a:rPr lang="en-GB" sz="4000" b="1" dirty="0"/>
              <a:t>Consultation</a:t>
            </a:r>
            <a:r>
              <a:rPr lang="en-GB" dirty="0"/>
              <a:t> – November 2022</a:t>
            </a:r>
          </a:p>
        </p:txBody>
      </p:sp>
      <p:sp>
        <p:nvSpPr>
          <p:cNvPr id="3" name="Content Placeholder 2">
            <a:extLst>
              <a:ext uri="{FF2B5EF4-FFF2-40B4-BE49-F238E27FC236}">
                <a16:creationId xmlns:a16="http://schemas.microsoft.com/office/drawing/2014/main" id="{C537720C-10E3-D1AC-B856-A2AC9BACC34D}"/>
              </a:ext>
            </a:extLst>
          </p:cNvPr>
          <p:cNvSpPr>
            <a:spLocks noGrp="1"/>
          </p:cNvSpPr>
          <p:nvPr>
            <p:ph idx="1"/>
          </p:nvPr>
        </p:nvSpPr>
        <p:spPr>
          <a:xfrm>
            <a:off x="224806" y="1244600"/>
            <a:ext cx="11471564" cy="4351338"/>
          </a:xfrm>
        </p:spPr>
        <p:txBody>
          <a:bodyPr>
            <a:normAutofit fontScale="62500" lnSpcReduction="20000"/>
          </a:bodyPr>
          <a:lstStyle/>
          <a:p>
            <a:pPr algn="just"/>
            <a:endParaRPr lang="en-GB" sz="1800" dirty="0">
              <a:effectLst/>
              <a:latin typeface="Calibri" panose="020F0502020204030204" pitchFamily="34" charset="0"/>
              <a:ea typeface="DengXian" panose="02010600030101010101" pitchFamily="2" charset="-122"/>
              <a:cs typeface="Arial" panose="020B0604020202020204" pitchFamily="34" charset="0"/>
            </a:endParaRPr>
          </a:p>
          <a:p>
            <a:pPr>
              <a:lnSpc>
                <a:spcPct val="140000"/>
              </a:lnSpc>
              <a:tabLst>
                <a:tab pos="457200" algn="l"/>
              </a:tabLst>
            </a:pPr>
            <a:r>
              <a:rPr lang="en-GB" sz="2900" i="1" dirty="0">
                <a:effectLst/>
                <a:latin typeface="Calibri" panose="020F0502020204030204" pitchFamily="34" charset="0"/>
                <a:ea typeface="Times New Roman" panose="02020603050405020304" pitchFamily="18" charset="0"/>
              </a:rPr>
              <a:t>‘The council fail to inform the public that their own analysis concluded that the bus lanes would result in “significant queues and delays for the majority of the day.” Indeed far from stating this, the Council appears to have claimed the polar opposite!’ </a:t>
            </a:r>
          </a:p>
          <a:p>
            <a:pPr>
              <a:lnSpc>
                <a:spcPct val="140000"/>
              </a:lnSpc>
              <a:tabLst>
                <a:tab pos="457200" algn="l"/>
              </a:tabLst>
            </a:pPr>
            <a:r>
              <a:rPr lang="en-GB" sz="2900" i="1" dirty="0">
                <a:effectLst/>
                <a:latin typeface="Calibri" panose="020F0502020204030204" pitchFamily="34" charset="0"/>
                <a:ea typeface="Times New Roman" panose="02020603050405020304" pitchFamily="18" charset="0"/>
              </a:rPr>
              <a:t>‘The statements generally about time savings and reduced congestion don’t seem to align with the technical assessment work provided separately to us.’</a:t>
            </a:r>
          </a:p>
          <a:p>
            <a:pPr>
              <a:lnSpc>
                <a:spcPct val="140000"/>
              </a:lnSpc>
              <a:tabLst>
                <a:tab pos="457200" algn="l"/>
              </a:tabLst>
            </a:pPr>
            <a:r>
              <a:rPr lang="en-GB" sz="2900" i="1" dirty="0">
                <a:effectLst/>
                <a:latin typeface="Calibri" panose="020F0502020204030204" pitchFamily="34" charset="0"/>
                <a:ea typeface="Times New Roman" panose="02020603050405020304" pitchFamily="18" charset="0"/>
              </a:rPr>
              <a:t>‘Respondents are </a:t>
            </a:r>
            <a:r>
              <a:rPr lang="en-GB" sz="2900" i="1" u="sng" dirty="0">
                <a:effectLst/>
                <a:latin typeface="Calibri" panose="020F0502020204030204" pitchFamily="34" charset="0"/>
                <a:ea typeface="Times New Roman" panose="02020603050405020304" pitchFamily="18" charset="0"/>
              </a:rPr>
              <a:t>overwhelmingly</a:t>
            </a:r>
            <a:r>
              <a:rPr lang="en-GB" sz="2900" i="1" dirty="0">
                <a:effectLst/>
                <a:latin typeface="Calibri" panose="020F0502020204030204" pitchFamily="34" charset="0"/>
                <a:ea typeface="Times New Roman" panose="02020603050405020304" pitchFamily="18" charset="0"/>
              </a:rPr>
              <a:t> clear that the scheme will not enable behaviour change or shift residents to more sustainable modes.’</a:t>
            </a:r>
            <a:endParaRPr lang="en-GB" sz="2900" i="1" dirty="0">
              <a:effectLst/>
              <a:latin typeface="Calibri" panose="020F0502020204030204" pitchFamily="34" charset="0"/>
              <a:ea typeface="Calibri" panose="020F0502020204030204" pitchFamily="34" charset="0"/>
            </a:endParaRPr>
          </a:p>
          <a:p>
            <a:pPr>
              <a:lnSpc>
                <a:spcPct val="140000"/>
              </a:lnSpc>
              <a:tabLst>
                <a:tab pos="457200" algn="l"/>
              </a:tabLst>
            </a:pPr>
            <a:r>
              <a:rPr lang="en-GB" sz="2900" i="1" dirty="0">
                <a:effectLst/>
                <a:latin typeface="Calibri" panose="020F0502020204030204" pitchFamily="34" charset="0"/>
                <a:ea typeface="Times New Roman" panose="02020603050405020304" pitchFamily="18" charset="0"/>
              </a:rPr>
              <a:t>‘Despite there being very many sensible comments listed, OCC has simply batted these away and effectively ignored them.’</a:t>
            </a:r>
            <a:endParaRPr lang="en-GB" sz="2900" i="1" dirty="0">
              <a:latin typeface="Calibri" panose="020F0502020204030204" pitchFamily="34" charset="0"/>
              <a:ea typeface="Calibri" panose="020F0502020204030204" pitchFamily="34" charset="0"/>
            </a:endParaRPr>
          </a:p>
          <a:p>
            <a:pPr>
              <a:lnSpc>
                <a:spcPct val="140000"/>
              </a:lnSpc>
              <a:tabLst>
                <a:tab pos="457200" algn="l"/>
              </a:tabLst>
            </a:pPr>
            <a:r>
              <a:rPr lang="en-GB" sz="2900" i="1" dirty="0">
                <a:effectLst/>
                <a:latin typeface="Calibri" panose="020F0502020204030204" pitchFamily="34" charset="0"/>
                <a:ea typeface="Calibri" panose="020F0502020204030204" pitchFamily="34" charset="0"/>
              </a:rPr>
              <a:t>‘In short this Consultation exercise was either </a:t>
            </a:r>
            <a:r>
              <a:rPr lang="en-GB" sz="2900" i="1" dirty="0">
                <a:latin typeface="Calibri" panose="020F0502020204030204" pitchFamily="34" charset="0"/>
                <a:ea typeface="Calibri" panose="020F0502020204030204" pitchFamily="34" charset="0"/>
              </a:rPr>
              <a:t>incompetent</a:t>
            </a:r>
            <a:r>
              <a:rPr lang="en-GB" sz="2900" i="1" dirty="0">
                <a:effectLst/>
                <a:latin typeface="Calibri" panose="020F0502020204030204" pitchFamily="34" charset="0"/>
                <a:ea typeface="Calibri" panose="020F0502020204030204" pitchFamily="34" charset="0"/>
              </a:rPr>
              <a:t> , deliberately misleading or indeed both’.</a:t>
            </a:r>
          </a:p>
        </p:txBody>
      </p:sp>
      <p:pic>
        <p:nvPicPr>
          <p:cNvPr id="4" name="Picture 3" descr="A picture containing text&#10;&#10;Description automatically generated">
            <a:extLst>
              <a:ext uri="{FF2B5EF4-FFF2-40B4-BE49-F238E27FC236}">
                <a16:creationId xmlns:a16="http://schemas.microsoft.com/office/drawing/2014/main" id="{0A0DC130-2604-F853-F4D5-E63F7F8845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885" y="6307668"/>
            <a:ext cx="1727940" cy="580030"/>
          </a:xfrm>
          <a:prstGeom prst="rect">
            <a:avLst/>
          </a:prstGeom>
        </p:spPr>
      </p:pic>
      <p:sp>
        <p:nvSpPr>
          <p:cNvPr id="5" name="Slide Number Placeholder 4">
            <a:extLst>
              <a:ext uri="{FF2B5EF4-FFF2-40B4-BE49-F238E27FC236}">
                <a16:creationId xmlns:a16="http://schemas.microsoft.com/office/drawing/2014/main" id="{2C52D731-44D5-9E27-2606-E779B5A765E9}"/>
              </a:ext>
            </a:extLst>
          </p:cNvPr>
          <p:cNvSpPr>
            <a:spLocks noGrp="1"/>
          </p:cNvSpPr>
          <p:nvPr>
            <p:ph type="sldNum" sz="quarter" idx="12"/>
          </p:nvPr>
        </p:nvSpPr>
        <p:spPr/>
        <p:txBody>
          <a:bodyPr/>
          <a:lstStyle/>
          <a:p>
            <a:fld id="{60ECC97E-1857-4D43-A8C0-7839D65C9530}" type="slidenum">
              <a:rPr lang="en-GB" smtClean="0"/>
              <a:t>13</a:t>
            </a:fld>
            <a:endParaRPr lang="en-GB"/>
          </a:p>
        </p:txBody>
      </p:sp>
      <p:cxnSp>
        <p:nvCxnSpPr>
          <p:cNvPr id="7" name="Straight Connector 6">
            <a:extLst>
              <a:ext uri="{FF2B5EF4-FFF2-40B4-BE49-F238E27FC236}">
                <a16:creationId xmlns:a16="http://schemas.microsoft.com/office/drawing/2014/main" id="{31E66B94-8D74-20E2-E71B-C9F397A47B98}"/>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069C039-5451-80A9-226A-2AA23323CC78}"/>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A4AF7AD-29CC-476C-2ED8-8984324AFDD6}"/>
              </a:ext>
            </a:extLst>
          </p:cNvPr>
          <p:cNvSpPr txBox="1"/>
          <p:nvPr/>
        </p:nvSpPr>
        <p:spPr>
          <a:xfrm>
            <a:off x="7125195" y="5771408"/>
            <a:ext cx="4614742" cy="369332"/>
          </a:xfrm>
          <a:prstGeom prst="rect">
            <a:avLst/>
          </a:prstGeom>
          <a:noFill/>
          <a:ln>
            <a:noFill/>
          </a:ln>
        </p:spPr>
        <p:txBody>
          <a:bodyPr wrap="square" rtlCol="0">
            <a:spAutoFit/>
          </a:bodyPr>
          <a:lstStyle/>
          <a:p>
            <a:r>
              <a:rPr lang="en-US" dirty="0"/>
              <a:t>Motion, August 2023</a:t>
            </a:r>
          </a:p>
        </p:txBody>
      </p:sp>
    </p:spTree>
    <p:extLst>
      <p:ext uri="{BB962C8B-B14F-4D97-AF65-F5344CB8AC3E}">
        <p14:creationId xmlns:p14="http://schemas.microsoft.com/office/powerpoint/2010/main" val="408034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1BF07-BE93-4385-ADAE-61172F1D5673}"/>
              </a:ext>
            </a:extLst>
          </p:cNvPr>
          <p:cNvSpPr>
            <a:spLocks noGrp="1"/>
          </p:cNvSpPr>
          <p:nvPr>
            <p:ph type="title"/>
          </p:nvPr>
        </p:nvSpPr>
        <p:spPr>
          <a:xfrm>
            <a:off x="452063" y="631560"/>
            <a:ext cx="10901737" cy="49477"/>
          </a:xfrm>
        </p:spPr>
        <p:txBody>
          <a:bodyPr>
            <a:noAutofit/>
          </a:bodyPr>
          <a:lstStyle/>
          <a:p>
            <a:r>
              <a:rPr lang="en-GB" sz="2800" b="1"/>
              <a:t>Legal Advice -   </a:t>
            </a:r>
            <a:r>
              <a:rPr lang="en-GB" sz="2800" dirty="0">
                <a:effectLst/>
                <a:latin typeface="Calibri" panose="020F0502020204030204" pitchFamily="34" charset="0"/>
                <a:ea typeface="Calibri" panose="020F0502020204030204" pitchFamily="34" charset="0"/>
                <a:cs typeface="Calibri" panose="020F0502020204030204" pitchFamily="34" charset="0"/>
              </a:rPr>
              <a:t>Simon Bell, Barrister, </a:t>
            </a:r>
            <a:r>
              <a:rPr lang="en-GB" sz="2800" dirty="0" err="1">
                <a:effectLst/>
                <a:latin typeface="Calibri" panose="020F0502020204030204" pitchFamily="34" charset="0"/>
                <a:ea typeface="Calibri" panose="020F0502020204030204" pitchFamily="34" charset="0"/>
                <a:cs typeface="Calibri" panose="020F0502020204030204" pitchFamily="34" charset="0"/>
              </a:rPr>
              <a:t>Clerksroom</a:t>
            </a:r>
            <a:r>
              <a:rPr lang="en-GB" sz="2800" dirty="0">
                <a:effectLst/>
                <a:latin typeface="Calibri" panose="020F0502020204030204" pitchFamily="34" charset="0"/>
                <a:ea typeface="Calibri" panose="020F0502020204030204" pitchFamily="34" charset="0"/>
                <a:cs typeface="Calibri" panose="020F0502020204030204" pitchFamily="34" charset="0"/>
              </a:rPr>
              <a:t>, 17</a:t>
            </a:r>
            <a:r>
              <a:rPr lang="en-GB" sz="28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2800" dirty="0">
                <a:effectLst/>
                <a:latin typeface="Calibri" panose="020F0502020204030204" pitchFamily="34" charset="0"/>
                <a:ea typeface="Calibri" panose="020F0502020204030204" pitchFamily="34" charset="0"/>
                <a:cs typeface="Calibri" panose="020F0502020204030204" pitchFamily="34" charset="0"/>
              </a:rPr>
              <a:t> October 2023</a:t>
            </a:r>
            <a:br>
              <a:rPr lang="en-GB" sz="3600" dirty="0">
                <a:effectLst/>
                <a:latin typeface="Calibri" panose="020F0502020204030204" pitchFamily="34" charset="0"/>
                <a:ea typeface="Calibri" panose="020F0502020204030204" pitchFamily="34" charset="0"/>
                <a:cs typeface="Calibri" panose="020F0502020204030204" pitchFamily="34" charset="0"/>
              </a:rPr>
            </a:br>
            <a:endParaRPr lang="en-GB" sz="3600" b="1" dirty="0"/>
          </a:p>
        </p:txBody>
      </p:sp>
      <p:sp>
        <p:nvSpPr>
          <p:cNvPr id="3" name="Content Placeholder 2">
            <a:extLst>
              <a:ext uri="{FF2B5EF4-FFF2-40B4-BE49-F238E27FC236}">
                <a16:creationId xmlns:a16="http://schemas.microsoft.com/office/drawing/2014/main" id="{AB5590ED-A5F3-01B1-63D8-3AFA8373F0DB}"/>
              </a:ext>
            </a:extLst>
          </p:cNvPr>
          <p:cNvSpPr>
            <a:spLocks noGrp="1"/>
          </p:cNvSpPr>
          <p:nvPr>
            <p:ph idx="1"/>
          </p:nvPr>
        </p:nvSpPr>
        <p:spPr>
          <a:xfrm>
            <a:off x="960633" y="1686058"/>
            <a:ext cx="10515600" cy="5035417"/>
          </a:xfrm>
        </p:spPr>
        <p:txBody>
          <a:bodyPr>
            <a:normAutofit/>
          </a:bodyPr>
          <a:lstStyle/>
          <a:p>
            <a:pPr algn="just"/>
            <a:r>
              <a:rPr lang="en-GB" sz="2400" dirty="0">
                <a:latin typeface="Calibri" panose="020F0502020204030204" pitchFamily="34" charset="0"/>
                <a:ea typeface="Calibri" panose="020F0502020204030204" pitchFamily="34" charset="0"/>
                <a:cs typeface="Calibri" panose="020F0502020204030204" pitchFamily="34" charset="0"/>
              </a:rPr>
              <a:t>L</a:t>
            </a:r>
            <a:r>
              <a:rPr lang="en-GB" sz="2400" dirty="0">
                <a:effectLst/>
                <a:latin typeface="Calibri" panose="020F0502020204030204" pitchFamily="34" charset="0"/>
                <a:ea typeface="Calibri" panose="020F0502020204030204" pitchFamily="34" charset="0"/>
                <a:cs typeface="Calibri" panose="020F0502020204030204" pitchFamily="34" charset="0"/>
              </a:rPr>
              <a:t>ocal residents misled</a:t>
            </a:r>
          </a:p>
          <a:p>
            <a:pPr algn="just"/>
            <a:r>
              <a:rPr lang="en-GB" sz="2400" dirty="0">
                <a:latin typeface="Calibri" panose="020F0502020204030204" pitchFamily="34" charset="0"/>
                <a:ea typeface="Calibri" panose="020F0502020204030204" pitchFamily="34" charset="0"/>
                <a:cs typeface="Calibri" panose="020F0502020204030204" pitchFamily="34" charset="0"/>
              </a:rPr>
              <a:t>D</a:t>
            </a:r>
            <a:r>
              <a:rPr lang="en-GB" sz="2400" dirty="0">
                <a:effectLst/>
                <a:latin typeface="Calibri" panose="020F0502020204030204" pitchFamily="34" charset="0"/>
                <a:ea typeface="Calibri" panose="020F0502020204030204" pitchFamily="34" charset="0"/>
                <a:cs typeface="Calibri" panose="020F0502020204030204" pitchFamily="34" charset="0"/>
              </a:rPr>
              <a:t>eeply flawed and unfair </a:t>
            </a:r>
          </a:p>
          <a:p>
            <a:pPr algn="just"/>
            <a:r>
              <a:rPr lang="en-GB" sz="2400" dirty="0">
                <a:latin typeface="Calibri" panose="020F0502020204030204" pitchFamily="34" charset="0"/>
                <a:ea typeface="Calibri" panose="020F0502020204030204" pitchFamily="34" charset="0"/>
                <a:cs typeface="Calibri" panose="020F0502020204030204" pitchFamily="34" charset="0"/>
              </a:rPr>
              <a:t>R</a:t>
            </a:r>
            <a:r>
              <a:rPr lang="en-GB" sz="2400" dirty="0">
                <a:effectLst/>
                <a:latin typeface="Calibri" panose="020F0502020204030204" pitchFamily="34" charset="0"/>
                <a:ea typeface="Calibri" panose="020F0502020204030204" pitchFamily="34" charset="0"/>
                <a:cs typeface="Calibri" panose="020F0502020204030204" pitchFamily="34" charset="0"/>
              </a:rPr>
              <a:t>esults cannot, and should not, be relied upon as providing support for the Scheme.</a:t>
            </a:r>
          </a:p>
          <a:p>
            <a:pPr algn="just"/>
            <a:endParaRPr lang="en-GB" sz="24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n-GB" sz="2400" dirty="0">
                <a:latin typeface="Calibri" panose="020F0502020204030204" pitchFamily="34" charset="0"/>
                <a:ea typeface="Calibri" panose="020F0502020204030204" pitchFamily="34" charset="0"/>
                <a:cs typeface="Calibri" panose="020F0502020204030204" pitchFamily="34" charset="0"/>
              </a:rPr>
              <a:t>OCC has predicated the </a:t>
            </a:r>
            <a:r>
              <a:rPr lang="en-GB" sz="2400" dirty="0">
                <a:effectLst/>
                <a:latin typeface="Calibri" panose="020F0502020204030204" pitchFamily="34" charset="0"/>
                <a:ea typeface="Calibri" panose="020F0502020204030204" pitchFamily="34" charset="0"/>
                <a:cs typeface="Calibri" panose="020F0502020204030204" pitchFamily="34" charset="0"/>
              </a:rPr>
              <a:t>Consultation based on what it wanted to achieve, when the evidence is that a key aspect of the Council’s aspirations for the Scheme cannot be delivered.  </a:t>
            </a:r>
          </a:p>
          <a:p>
            <a:pPr marL="0" indent="0" algn="just">
              <a:buNone/>
            </a:pPr>
            <a:r>
              <a:rPr lang="en-GB" sz="2400" dirty="0">
                <a:effectLst/>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n-GB" sz="2400" dirty="0">
                <a:effectLst/>
                <a:latin typeface="Calibri" panose="020F0502020204030204" pitchFamily="34" charset="0"/>
                <a:ea typeface="Calibri" panose="020F0502020204030204" pitchFamily="34" charset="0"/>
                <a:cs typeface="Calibri" panose="020F0502020204030204" pitchFamily="34" charset="0"/>
              </a:rPr>
              <a:t>Officers appear to be approving a Scheme the benefits of which are not supported by its own underlying evidence.</a:t>
            </a:r>
          </a:p>
          <a:p>
            <a:pPr marL="0" indent="0" algn="just">
              <a:buNone/>
            </a:pPr>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pic>
        <p:nvPicPr>
          <p:cNvPr id="4" name="Picture 3" descr="A picture containing text&#10;&#10;Description automatically generated">
            <a:extLst>
              <a:ext uri="{FF2B5EF4-FFF2-40B4-BE49-F238E27FC236}">
                <a16:creationId xmlns:a16="http://schemas.microsoft.com/office/drawing/2014/main" id="{27508553-FB67-7A00-2EF9-BD9428AFE2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299" y="6226439"/>
            <a:ext cx="1971139" cy="661667"/>
          </a:xfrm>
          <a:prstGeom prst="rect">
            <a:avLst/>
          </a:prstGeom>
        </p:spPr>
      </p:pic>
      <p:sp>
        <p:nvSpPr>
          <p:cNvPr id="5" name="Slide Number Placeholder 4">
            <a:extLst>
              <a:ext uri="{FF2B5EF4-FFF2-40B4-BE49-F238E27FC236}">
                <a16:creationId xmlns:a16="http://schemas.microsoft.com/office/drawing/2014/main" id="{920D9791-418B-77D2-7347-EC1FF2027D18}"/>
              </a:ext>
            </a:extLst>
          </p:cNvPr>
          <p:cNvSpPr>
            <a:spLocks noGrp="1"/>
          </p:cNvSpPr>
          <p:nvPr>
            <p:ph type="sldNum" sz="quarter" idx="12"/>
          </p:nvPr>
        </p:nvSpPr>
        <p:spPr/>
        <p:txBody>
          <a:bodyPr/>
          <a:lstStyle/>
          <a:p>
            <a:fld id="{60ECC97E-1857-4D43-A8C0-7839D65C9530}" type="slidenum">
              <a:rPr lang="en-GB" smtClean="0"/>
              <a:t>14</a:t>
            </a:fld>
            <a:endParaRPr lang="en-GB" dirty="0"/>
          </a:p>
        </p:txBody>
      </p:sp>
      <p:cxnSp>
        <p:nvCxnSpPr>
          <p:cNvPr id="7" name="Straight Connector 6">
            <a:extLst>
              <a:ext uri="{FF2B5EF4-FFF2-40B4-BE49-F238E27FC236}">
                <a16:creationId xmlns:a16="http://schemas.microsoft.com/office/drawing/2014/main" id="{A6A708A4-ACFC-8406-908F-C9967A666157}"/>
              </a:ext>
            </a:extLst>
          </p:cNvPr>
          <p:cNvCxnSpPr>
            <a:cxnSpLocks/>
          </p:cNvCxnSpPr>
          <p:nvPr/>
        </p:nvCxnSpPr>
        <p:spPr>
          <a:xfrm flipV="1">
            <a:off x="368299" y="6177806"/>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E524BAF-1A6A-D0F2-5616-100BE57934F2}"/>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878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54930-1697-A03F-491D-9FA65C82482C}"/>
              </a:ext>
            </a:extLst>
          </p:cNvPr>
          <p:cNvSpPr>
            <a:spLocks noGrp="1"/>
          </p:cNvSpPr>
          <p:nvPr>
            <p:ph type="title"/>
          </p:nvPr>
        </p:nvSpPr>
        <p:spPr>
          <a:xfrm>
            <a:off x="368301" y="215757"/>
            <a:ext cx="10985500" cy="465281"/>
          </a:xfrm>
        </p:spPr>
        <p:txBody>
          <a:bodyPr>
            <a:noAutofit/>
          </a:bodyPr>
          <a:lstStyle/>
          <a:p>
            <a:r>
              <a:rPr lang="en-GB" sz="3600" b="1" dirty="0"/>
              <a:t>What next?</a:t>
            </a:r>
          </a:p>
        </p:txBody>
      </p:sp>
      <p:sp>
        <p:nvSpPr>
          <p:cNvPr id="3" name="Content Placeholder 2">
            <a:extLst>
              <a:ext uri="{FF2B5EF4-FFF2-40B4-BE49-F238E27FC236}">
                <a16:creationId xmlns:a16="http://schemas.microsoft.com/office/drawing/2014/main" id="{44F17EA9-8939-112C-9EDB-338E8EDAD787}"/>
              </a:ext>
            </a:extLst>
          </p:cNvPr>
          <p:cNvSpPr>
            <a:spLocks noGrp="1"/>
          </p:cNvSpPr>
          <p:nvPr>
            <p:ph idx="1"/>
          </p:nvPr>
        </p:nvSpPr>
        <p:spPr>
          <a:xfrm>
            <a:off x="838200" y="1253331"/>
            <a:ext cx="10515600" cy="4351338"/>
          </a:xfrm>
        </p:spPr>
        <p:txBody>
          <a:bodyPr/>
          <a:lstStyle/>
          <a:p>
            <a:r>
              <a:rPr lang="en-GB" dirty="0"/>
              <a:t>Meeting with PCs and RRA and OCC</a:t>
            </a:r>
          </a:p>
          <a:p>
            <a:r>
              <a:rPr lang="en-GB" dirty="0"/>
              <a:t>RRA meeting with OCC</a:t>
            </a:r>
          </a:p>
          <a:p>
            <a:r>
              <a:rPr lang="en-GB" dirty="0"/>
              <a:t>Need your help……</a:t>
            </a:r>
          </a:p>
          <a:p>
            <a:endParaRPr lang="en-GB" dirty="0"/>
          </a:p>
          <a:p>
            <a:endParaRPr lang="en-GB" dirty="0"/>
          </a:p>
        </p:txBody>
      </p:sp>
      <p:pic>
        <p:nvPicPr>
          <p:cNvPr id="4" name="Picture 3" descr="A picture containing text&#10;&#10;Description automatically generated">
            <a:extLst>
              <a:ext uri="{FF2B5EF4-FFF2-40B4-BE49-F238E27FC236}">
                <a16:creationId xmlns:a16="http://schemas.microsoft.com/office/drawing/2014/main" id="{0693449A-C7A1-1B79-7073-AD9AEF099F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00" y="6296521"/>
            <a:ext cx="1748488" cy="586928"/>
          </a:xfrm>
          <a:prstGeom prst="rect">
            <a:avLst/>
          </a:prstGeom>
        </p:spPr>
      </p:pic>
      <p:sp>
        <p:nvSpPr>
          <p:cNvPr id="5" name="Slide Number Placeholder 4">
            <a:extLst>
              <a:ext uri="{FF2B5EF4-FFF2-40B4-BE49-F238E27FC236}">
                <a16:creationId xmlns:a16="http://schemas.microsoft.com/office/drawing/2014/main" id="{E40D91E7-501F-CB17-BA95-359BC2A312D5}"/>
              </a:ext>
            </a:extLst>
          </p:cNvPr>
          <p:cNvSpPr>
            <a:spLocks noGrp="1"/>
          </p:cNvSpPr>
          <p:nvPr>
            <p:ph type="sldNum" sz="quarter" idx="12"/>
          </p:nvPr>
        </p:nvSpPr>
        <p:spPr/>
        <p:txBody>
          <a:bodyPr/>
          <a:lstStyle/>
          <a:p>
            <a:fld id="{60ECC97E-1857-4D43-A8C0-7839D65C9530}" type="slidenum">
              <a:rPr lang="en-GB" smtClean="0"/>
              <a:t>15</a:t>
            </a:fld>
            <a:endParaRPr lang="en-GB"/>
          </a:p>
        </p:txBody>
      </p:sp>
      <p:cxnSp>
        <p:nvCxnSpPr>
          <p:cNvPr id="7" name="Straight Connector 6">
            <a:extLst>
              <a:ext uri="{FF2B5EF4-FFF2-40B4-BE49-F238E27FC236}">
                <a16:creationId xmlns:a16="http://schemas.microsoft.com/office/drawing/2014/main" id="{EACDAAE4-7E30-AE04-CDD7-4E93AD68EF83}"/>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A49201-3CA3-6267-D0E2-D283ABA5A0DB}"/>
              </a:ext>
            </a:extLst>
          </p:cNvPr>
          <p:cNvCxnSpPr/>
          <p:nvPr/>
        </p:nvCxnSpPr>
        <p:spPr>
          <a:xfrm>
            <a:off x="452063" y="691311"/>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90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78561938-64E1-AEC6-ED50-693316835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00" y="6302634"/>
            <a:ext cx="1654464" cy="555366"/>
          </a:xfrm>
          <a:prstGeom prst="rect">
            <a:avLst/>
          </a:prstGeom>
        </p:spPr>
      </p:pic>
      <p:sp>
        <p:nvSpPr>
          <p:cNvPr id="3" name="Slide Number Placeholder 2">
            <a:extLst>
              <a:ext uri="{FF2B5EF4-FFF2-40B4-BE49-F238E27FC236}">
                <a16:creationId xmlns:a16="http://schemas.microsoft.com/office/drawing/2014/main" id="{EDE9E1F0-550B-AFA3-D7FC-336A8A00939A}"/>
              </a:ext>
            </a:extLst>
          </p:cNvPr>
          <p:cNvSpPr>
            <a:spLocks noGrp="1"/>
          </p:cNvSpPr>
          <p:nvPr>
            <p:ph type="sldNum" sz="quarter" idx="12"/>
          </p:nvPr>
        </p:nvSpPr>
        <p:spPr/>
        <p:txBody>
          <a:bodyPr/>
          <a:lstStyle/>
          <a:p>
            <a:fld id="{60ECC97E-1857-4D43-A8C0-7839D65C9530}" type="slidenum">
              <a:rPr lang="en-GB" smtClean="0"/>
              <a:t>2</a:t>
            </a:fld>
            <a:endParaRPr lang="en-GB"/>
          </a:p>
        </p:txBody>
      </p:sp>
      <p:cxnSp>
        <p:nvCxnSpPr>
          <p:cNvPr id="7" name="Straight Connector 6">
            <a:extLst>
              <a:ext uri="{FF2B5EF4-FFF2-40B4-BE49-F238E27FC236}">
                <a16:creationId xmlns:a16="http://schemas.microsoft.com/office/drawing/2014/main" id="{24C35C1C-C125-EC60-D3D3-1C1B231F4EF5}"/>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6D431F3C-88E0-4F30-BCF9-9688D9714D24}"/>
              </a:ext>
            </a:extLst>
          </p:cNvPr>
          <p:cNvSpPr>
            <a:spLocks noGrp="1"/>
          </p:cNvSpPr>
          <p:nvPr>
            <p:ph type="title"/>
          </p:nvPr>
        </p:nvSpPr>
        <p:spPr>
          <a:xfrm>
            <a:off x="368300" y="216625"/>
            <a:ext cx="10515600" cy="864900"/>
          </a:xfrm>
        </p:spPr>
        <p:txBody>
          <a:bodyPr>
            <a:normAutofit/>
          </a:bodyPr>
          <a:lstStyle/>
          <a:p>
            <a:r>
              <a:rPr lang="en-US" sz="3600" b="1" dirty="0"/>
              <a:t>R2R Scheme Overview</a:t>
            </a:r>
          </a:p>
        </p:txBody>
      </p:sp>
      <p:cxnSp>
        <p:nvCxnSpPr>
          <p:cNvPr id="11" name="Straight Connector 10">
            <a:extLst>
              <a:ext uri="{FF2B5EF4-FFF2-40B4-BE49-F238E27FC236}">
                <a16:creationId xmlns:a16="http://schemas.microsoft.com/office/drawing/2014/main" id="{CBD67DF4-E3DB-DB6F-AB76-070B395A9C23}"/>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66FD24B-BD4D-8DA2-2876-C08C486036CA}"/>
              </a:ext>
            </a:extLst>
          </p:cNvPr>
          <p:cNvSpPr txBox="1"/>
          <p:nvPr/>
        </p:nvSpPr>
        <p:spPr>
          <a:xfrm>
            <a:off x="1308100" y="1081525"/>
            <a:ext cx="7588332" cy="6001643"/>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rgbClr val="000000"/>
                </a:solidFill>
                <a:latin typeface="Calibri" panose="020F0502020204030204" pitchFamily="34" charset="0"/>
                <a:ea typeface="Calibri" panose="020F0502020204030204" pitchFamily="34" charset="0"/>
              </a:rPr>
              <a:t>Create an eastbound bus lane from </a:t>
            </a:r>
            <a:r>
              <a:rPr lang="en-GB" sz="2400" dirty="0" err="1">
                <a:solidFill>
                  <a:srgbClr val="000000"/>
                </a:solidFill>
                <a:latin typeface="Calibri" panose="020F0502020204030204" pitchFamily="34" charset="0"/>
                <a:ea typeface="Calibri" panose="020F0502020204030204" pitchFamily="34" charset="0"/>
              </a:rPr>
              <a:t>Steventon</a:t>
            </a:r>
            <a:r>
              <a:rPr lang="en-GB" sz="2400" dirty="0">
                <a:solidFill>
                  <a:srgbClr val="000000"/>
                </a:solidFill>
                <a:latin typeface="Calibri" panose="020F0502020204030204" pitchFamily="34" charset="0"/>
                <a:ea typeface="Calibri" panose="020F0502020204030204" pitchFamily="34" charset="0"/>
              </a:rPr>
              <a:t> lights junction towards Milton Interchange – a total distance of less than 600m and add a 3m shared path for pedestrians and cyclists also between </a:t>
            </a:r>
            <a:r>
              <a:rPr lang="en-GB" sz="2400" dirty="0" err="1">
                <a:solidFill>
                  <a:srgbClr val="000000"/>
                </a:solidFill>
                <a:latin typeface="Calibri" panose="020F0502020204030204" pitchFamily="34" charset="0"/>
                <a:ea typeface="Calibri" panose="020F0502020204030204" pitchFamily="34" charset="0"/>
              </a:rPr>
              <a:t>Steventon</a:t>
            </a:r>
            <a:r>
              <a:rPr lang="en-GB" sz="2400" dirty="0">
                <a:solidFill>
                  <a:srgbClr val="000000"/>
                </a:solidFill>
                <a:latin typeface="Calibri" panose="020F0502020204030204" pitchFamily="34" charset="0"/>
                <a:ea typeface="Calibri" panose="020F0502020204030204" pitchFamily="34" charset="0"/>
              </a:rPr>
              <a:t> lights and Milton Interchange. </a:t>
            </a:r>
            <a:endParaRPr lang="en-GB" sz="2400" dirty="0">
              <a:latin typeface="Arial" panose="020B0604020202020204" pitchFamily="34" charset="0"/>
              <a:ea typeface="Calibri" panose="020F0502020204030204" pitchFamily="34" charset="0"/>
            </a:endParaRPr>
          </a:p>
          <a:p>
            <a:pPr marL="171450" indent="-17145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Upgrade of </a:t>
            </a:r>
            <a:r>
              <a:rPr lang="en-GB" sz="2400" dirty="0" err="1">
                <a:solidFill>
                  <a:srgbClr val="000000"/>
                </a:solidFill>
                <a:latin typeface="Calibri" panose="020F0502020204030204" pitchFamily="34" charset="0"/>
                <a:ea typeface="Calibri" panose="020F0502020204030204" pitchFamily="34" charset="0"/>
              </a:rPr>
              <a:t>Steventon</a:t>
            </a:r>
            <a:r>
              <a:rPr lang="en-GB" sz="2400" dirty="0">
                <a:solidFill>
                  <a:srgbClr val="000000"/>
                </a:solidFill>
                <a:latin typeface="Calibri" panose="020F0502020204030204" pitchFamily="34" charset="0"/>
                <a:ea typeface="Calibri" panose="020F0502020204030204" pitchFamily="34" charset="0"/>
              </a:rPr>
              <a:t> lights including </a:t>
            </a:r>
            <a:endParaRPr lang="en-GB" sz="2400" dirty="0">
              <a:latin typeface="Arial" panose="020B0604020202020204" pitchFamily="34" charset="0"/>
              <a:ea typeface="Calibri" panose="020F0502020204030204" pitchFamily="34" charset="0"/>
            </a:endParaRPr>
          </a:p>
          <a:p>
            <a:pPr marL="628650" lvl="1" indent="-17145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Widening to provide a segregated bus lane on the approach to the junction from the south</a:t>
            </a:r>
            <a:endParaRPr lang="en-GB" sz="2400" dirty="0">
              <a:latin typeface="Arial" panose="020B0604020202020204" pitchFamily="34" charset="0"/>
              <a:ea typeface="Calibri" panose="020F0502020204030204" pitchFamily="34" charset="0"/>
            </a:endParaRPr>
          </a:p>
          <a:p>
            <a:pPr marL="628650" lvl="1" indent="-171450">
              <a:buFont typeface="Arial" panose="020B0604020202020204" pitchFamily="34" charset="0"/>
              <a:buChar char="•"/>
            </a:pPr>
            <a:r>
              <a:rPr lang="en-GB" sz="2400" dirty="0">
                <a:solidFill>
                  <a:srgbClr val="000000"/>
                </a:solidFill>
                <a:latin typeface="Calibri" panose="020F0502020204030204" pitchFamily="34" charset="0"/>
                <a:ea typeface="Calibri" panose="020F0502020204030204" pitchFamily="34" charset="0"/>
              </a:rPr>
              <a:t>Widening to provide three lanes on the approach to the junction from the north</a:t>
            </a:r>
          </a:p>
          <a:p>
            <a:pPr marL="362308" indent="-362308">
              <a:buFont typeface="Symbol" panose="05050102010706020507" pitchFamily="18" charset="2"/>
              <a:buChar char=""/>
            </a:pPr>
            <a:r>
              <a:rPr lang="en-GB" sz="2400" dirty="0">
                <a:solidFill>
                  <a:srgbClr val="000000"/>
                </a:solidFill>
                <a:latin typeface="Calibri" panose="020F0502020204030204" pitchFamily="34" charset="0"/>
                <a:ea typeface="Calibri" panose="020F0502020204030204" pitchFamily="34" charset="0"/>
              </a:rPr>
              <a:t>Add new traffic lights at the junction with </a:t>
            </a:r>
            <a:r>
              <a:rPr lang="en-GB" sz="2400" dirty="0" err="1">
                <a:solidFill>
                  <a:srgbClr val="000000"/>
                </a:solidFill>
                <a:latin typeface="Calibri" panose="020F0502020204030204" pitchFamily="34" charset="0"/>
                <a:ea typeface="Calibri" panose="020F0502020204030204" pitchFamily="34" charset="0"/>
              </a:rPr>
              <a:t>Trenchard</a:t>
            </a:r>
            <a:r>
              <a:rPr lang="en-GB" sz="2400" dirty="0">
                <a:solidFill>
                  <a:srgbClr val="000000"/>
                </a:solidFill>
                <a:latin typeface="Calibri" panose="020F0502020204030204" pitchFamily="34" charset="0"/>
                <a:ea typeface="Calibri" panose="020F0502020204030204" pitchFamily="34" charset="0"/>
              </a:rPr>
              <a:t> Avenue and the A4130 </a:t>
            </a:r>
            <a:endParaRPr lang="en-GB" sz="2400" dirty="0">
              <a:latin typeface="Arial" panose="020B0604020202020204" pitchFamily="34" charset="0"/>
              <a:ea typeface="Calibri" panose="020F0502020204030204" pitchFamily="34" charset="0"/>
            </a:endParaRPr>
          </a:p>
          <a:p>
            <a:pPr marL="362308" indent="-362308">
              <a:buFont typeface="Symbol" panose="05050102010706020507" pitchFamily="18" charset="2"/>
              <a:buChar char=""/>
            </a:pPr>
            <a:r>
              <a:rPr lang="en-GB" sz="2400" dirty="0">
                <a:solidFill>
                  <a:srgbClr val="000000"/>
                </a:solidFill>
                <a:latin typeface="Calibri" panose="020F0502020204030204" pitchFamily="34" charset="0"/>
                <a:ea typeface="Calibri" panose="020F0502020204030204" pitchFamily="34" charset="0"/>
              </a:rPr>
              <a:t>Add new bus stop shelters and bike stands </a:t>
            </a:r>
          </a:p>
          <a:p>
            <a:pPr marL="362308" indent="-362308">
              <a:buFont typeface="Symbol" panose="05050102010706020507" pitchFamily="18" charset="2"/>
              <a:buChar char=""/>
            </a:pPr>
            <a:r>
              <a:rPr lang="en-GB" sz="2400" dirty="0">
                <a:solidFill>
                  <a:srgbClr val="000000"/>
                </a:solidFill>
                <a:latin typeface="Calibri" panose="020F0502020204030204" pitchFamily="34" charset="0"/>
                <a:ea typeface="Calibri" panose="020F0502020204030204" pitchFamily="34" charset="0"/>
              </a:rPr>
              <a:t>New speed limit of 40mph along the A4130</a:t>
            </a:r>
          </a:p>
          <a:p>
            <a:pPr marL="362308" indent="-362308">
              <a:buFont typeface="Symbol" panose="05050102010706020507" pitchFamily="18" charset="2"/>
              <a:buChar char=""/>
            </a:pPr>
            <a:endParaRPr lang="en-GB" sz="2400" dirty="0">
              <a:latin typeface="Arial" panose="020B0604020202020204" pitchFamily="34" charset="0"/>
              <a:ea typeface="Calibri" panose="020F0502020204030204" pitchFamily="34" charset="0"/>
            </a:endParaRPr>
          </a:p>
          <a:p>
            <a:pPr lvl="1"/>
            <a:endParaRPr lang="en-GB" sz="24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86980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D957C30-25A0-87CF-86CC-7DE74D569EA7}"/>
              </a:ext>
            </a:extLst>
          </p:cNvPr>
          <p:cNvSpPr>
            <a:spLocks noGrp="1"/>
          </p:cNvSpPr>
          <p:nvPr>
            <p:ph type="ftr" sz="quarter" idx="11"/>
          </p:nvPr>
        </p:nvSpPr>
        <p:spPr/>
        <p:txBody>
          <a:bodyPr/>
          <a:lstStyle/>
          <a:p>
            <a:r>
              <a:rPr lang="en-GB"/>
              <a:t>_______________________________________</a:t>
            </a:r>
          </a:p>
        </p:txBody>
      </p:sp>
      <p:sp>
        <p:nvSpPr>
          <p:cNvPr id="3" name="Slide Number Placeholder 2">
            <a:extLst>
              <a:ext uri="{FF2B5EF4-FFF2-40B4-BE49-F238E27FC236}">
                <a16:creationId xmlns:a16="http://schemas.microsoft.com/office/drawing/2014/main" id="{F74E7396-5091-0081-B41F-3367C33F9E97}"/>
              </a:ext>
            </a:extLst>
          </p:cNvPr>
          <p:cNvSpPr>
            <a:spLocks noGrp="1"/>
          </p:cNvSpPr>
          <p:nvPr>
            <p:ph type="sldNum" sz="quarter" idx="12"/>
          </p:nvPr>
        </p:nvSpPr>
        <p:spPr/>
        <p:txBody>
          <a:bodyPr/>
          <a:lstStyle/>
          <a:p>
            <a:fld id="{60ECC97E-1857-4D43-A8C0-7839D65C9530}" type="slidenum">
              <a:rPr lang="en-GB" smtClean="0"/>
              <a:t>3</a:t>
            </a:fld>
            <a:endParaRPr lang="en-GB"/>
          </a:p>
        </p:txBody>
      </p:sp>
      <p:pic>
        <p:nvPicPr>
          <p:cNvPr id="5" name="Picture 4">
            <a:extLst>
              <a:ext uri="{FF2B5EF4-FFF2-40B4-BE49-F238E27FC236}">
                <a16:creationId xmlns:a16="http://schemas.microsoft.com/office/drawing/2014/main" id="{625DC98B-5E6B-2DB4-C1BE-125D1D6FFE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266" y="0"/>
            <a:ext cx="6449467" cy="6858000"/>
          </a:xfrm>
          <a:prstGeom prst="rect">
            <a:avLst/>
          </a:prstGeom>
        </p:spPr>
      </p:pic>
    </p:spTree>
    <p:extLst>
      <p:ext uri="{BB962C8B-B14F-4D97-AF65-F5344CB8AC3E}">
        <p14:creationId xmlns:p14="http://schemas.microsoft.com/office/powerpoint/2010/main" val="2737954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5DF8E8-B23D-0505-0E9C-F79B6F27D434}"/>
              </a:ext>
            </a:extLst>
          </p:cNvPr>
          <p:cNvSpPr>
            <a:spLocks noGrp="1"/>
          </p:cNvSpPr>
          <p:nvPr>
            <p:ph type="ftr" sz="quarter" idx="11"/>
          </p:nvPr>
        </p:nvSpPr>
        <p:spPr/>
        <p:txBody>
          <a:bodyPr/>
          <a:lstStyle/>
          <a:p>
            <a:r>
              <a:rPr lang="en-GB"/>
              <a:t>_______________________________________</a:t>
            </a:r>
          </a:p>
        </p:txBody>
      </p:sp>
      <p:sp>
        <p:nvSpPr>
          <p:cNvPr id="3" name="Slide Number Placeholder 2">
            <a:extLst>
              <a:ext uri="{FF2B5EF4-FFF2-40B4-BE49-F238E27FC236}">
                <a16:creationId xmlns:a16="http://schemas.microsoft.com/office/drawing/2014/main" id="{0B092A35-9F47-C533-255C-1A67687DE737}"/>
              </a:ext>
            </a:extLst>
          </p:cNvPr>
          <p:cNvSpPr>
            <a:spLocks noGrp="1"/>
          </p:cNvSpPr>
          <p:nvPr>
            <p:ph type="sldNum" sz="quarter" idx="12"/>
          </p:nvPr>
        </p:nvSpPr>
        <p:spPr/>
        <p:txBody>
          <a:bodyPr/>
          <a:lstStyle/>
          <a:p>
            <a:fld id="{60ECC97E-1857-4D43-A8C0-7839D65C9530}" type="slidenum">
              <a:rPr lang="en-GB" smtClean="0"/>
              <a:t>4</a:t>
            </a:fld>
            <a:endParaRPr lang="en-GB"/>
          </a:p>
        </p:txBody>
      </p:sp>
      <p:pic>
        <p:nvPicPr>
          <p:cNvPr id="5" name="Picture 4">
            <a:extLst>
              <a:ext uri="{FF2B5EF4-FFF2-40B4-BE49-F238E27FC236}">
                <a16:creationId xmlns:a16="http://schemas.microsoft.com/office/drawing/2014/main" id="{B0E3492A-E13F-FBB8-B76F-69D5095B4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19125"/>
            <a:ext cx="12192000" cy="5619750"/>
          </a:xfrm>
          <a:prstGeom prst="rect">
            <a:avLst/>
          </a:prstGeom>
        </p:spPr>
      </p:pic>
    </p:spTree>
    <p:extLst>
      <p:ext uri="{BB962C8B-B14F-4D97-AF65-F5344CB8AC3E}">
        <p14:creationId xmlns:p14="http://schemas.microsoft.com/office/powerpoint/2010/main" val="222029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8BEF5D-7427-D100-5F9E-A3D58DAE3116}"/>
              </a:ext>
            </a:extLst>
          </p:cNvPr>
          <p:cNvSpPr>
            <a:spLocks noGrp="1"/>
          </p:cNvSpPr>
          <p:nvPr>
            <p:ph type="ftr" sz="quarter" idx="11"/>
          </p:nvPr>
        </p:nvSpPr>
        <p:spPr/>
        <p:txBody>
          <a:bodyPr/>
          <a:lstStyle/>
          <a:p>
            <a:r>
              <a:rPr lang="en-GB"/>
              <a:t>_______________________________________</a:t>
            </a:r>
          </a:p>
        </p:txBody>
      </p:sp>
      <p:sp>
        <p:nvSpPr>
          <p:cNvPr id="3" name="Slide Number Placeholder 2">
            <a:extLst>
              <a:ext uri="{FF2B5EF4-FFF2-40B4-BE49-F238E27FC236}">
                <a16:creationId xmlns:a16="http://schemas.microsoft.com/office/drawing/2014/main" id="{3631E9C4-422C-6C76-2C25-6D7DC28FB6FA}"/>
              </a:ext>
            </a:extLst>
          </p:cNvPr>
          <p:cNvSpPr>
            <a:spLocks noGrp="1"/>
          </p:cNvSpPr>
          <p:nvPr>
            <p:ph type="sldNum" sz="quarter" idx="12"/>
          </p:nvPr>
        </p:nvSpPr>
        <p:spPr/>
        <p:txBody>
          <a:bodyPr/>
          <a:lstStyle/>
          <a:p>
            <a:fld id="{60ECC97E-1857-4D43-A8C0-7839D65C9530}" type="slidenum">
              <a:rPr lang="en-GB" smtClean="0"/>
              <a:t>5</a:t>
            </a:fld>
            <a:endParaRPr lang="en-GB"/>
          </a:p>
        </p:txBody>
      </p:sp>
      <p:pic>
        <p:nvPicPr>
          <p:cNvPr id="5" name="Picture 4">
            <a:extLst>
              <a:ext uri="{FF2B5EF4-FFF2-40B4-BE49-F238E27FC236}">
                <a16:creationId xmlns:a16="http://schemas.microsoft.com/office/drawing/2014/main" id="{E88214A3-B600-BA5D-2358-274DD81E8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1540" y="0"/>
            <a:ext cx="9548919" cy="6858000"/>
          </a:xfrm>
          <a:prstGeom prst="rect">
            <a:avLst/>
          </a:prstGeom>
        </p:spPr>
      </p:pic>
    </p:spTree>
    <p:extLst>
      <p:ext uri="{BB962C8B-B14F-4D97-AF65-F5344CB8AC3E}">
        <p14:creationId xmlns:p14="http://schemas.microsoft.com/office/powerpoint/2010/main" val="3222315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19431-01B3-ED9F-49C3-AE1D78B71930}"/>
              </a:ext>
            </a:extLst>
          </p:cNvPr>
          <p:cNvSpPr>
            <a:spLocks noGrp="1"/>
          </p:cNvSpPr>
          <p:nvPr>
            <p:ph type="title"/>
          </p:nvPr>
        </p:nvSpPr>
        <p:spPr>
          <a:xfrm>
            <a:off x="368300" y="365126"/>
            <a:ext cx="10985500" cy="467082"/>
          </a:xfrm>
        </p:spPr>
        <p:txBody>
          <a:bodyPr>
            <a:noAutofit/>
          </a:bodyPr>
          <a:lstStyle/>
          <a:p>
            <a:r>
              <a:rPr lang="en-GB" sz="3600" b="1" dirty="0"/>
              <a:t>OCC stated objectives, </a:t>
            </a:r>
            <a:r>
              <a:rPr lang="en-GB" sz="2000" b="1" dirty="0"/>
              <a:t>webpage OCC </a:t>
            </a:r>
            <a:r>
              <a:rPr lang="en-GB" sz="2000" b="1" dirty="0" err="1"/>
              <a:t>letstalk</a:t>
            </a:r>
            <a:endParaRPr lang="en-GB" sz="2000" b="1" dirty="0"/>
          </a:p>
        </p:txBody>
      </p:sp>
      <p:sp>
        <p:nvSpPr>
          <p:cNvPr id="3" name="Content Placeholder 2">
            <a:extLst>
              <a:ext uri="{FF2B5EF4-FFF2-40B4-BE49-F238E27FC236}">
                <a16:creationId xmlns:a16="http://schemas.microsoft.com/office/drawing/2014/main" id="{F4B0CEA5-5A09-2F83-00E5-537EFDA2ECA5}"/>
              </a:ext>
            </a:extLst>
          </p:cNvPr>
          <p:cNvSpPr>
            <a:spLocks noGrp="1"/>
          </p:cNvSpPr>
          <p:nvPr>
            <p:ph idx="1"/>
          </p:nvPr>
        </p:nvSpPr>
        <p:spPr>
          <a:xfrm>
            <a:off x="838200" y="1474931"/>
            <a:ext cx="10515600" cy="4351338"/>
          </a:xfrm>
        </p:spPr>
        <p:txBody>
          <a:bodyPr>
            <a:normAutofit lnSpcReduction="10000"/>
          </a:bodyPr>
          <a:lstStyle/>
          <a:p>
            <a:pPr marL="342900" lvl="0" indent="-342900">
              <a:spcAft>
                <a:spcPts val="600"/>
              </a:spcAft>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S</a:t>
            </a:r>
            <a:r>
              <a:rPr lang="en-GB" sz="1800" i="1" dirty="0">
                <a:effectLst/>
                <a:latin typeface="Verdana" panose="020B0604030504040204" pitchFamily="34" charset="0"/>
                <a:ea typeface="Times New Roman" panose="02020603050405020304" pitchFamily="18" charset="0"/>
                <a:cs typeface="Arial" panose="020B0604020202020204" pitchFamily="34" charset="0"/>
              </a:rPr>
              <a:t>upport planned growth in housing and employment in the region</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R</a:t>
            </a:r>
            <a:r>
              <a:rPr lang="en-GB" sz="1800" i="1" dirty="0">
                <a:effectLst/>
                <a:latin typeface="Verdana" panose="020B0604030504040204" pitchFamily="34" charset="0"/>
                <a:ea typeface="Times New Roman" panose="02020603050405020304" pitchFamily="18" charset="0"/>
                <a:cs typeface="Arial" panose="020B0604020202020204" pitchFamily="34" charset="0"/>
              </a:rPr>
              <a:t>educe congestion for private vehicles.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I</a:t>
            </a:r>
            <a:r>
              <a:rPr lang="en-GB" sz="1800" i="1" dirty="0">
                <a:effectLst/>
                <a:latin typeface="Verdana" panose="020B0604030504040204" pitchFamily="34" charset="0"/>
                <a:ea typeface="Times New Roman" panose="02020603050405020304" pitchFamily="18" charset="0"/>
                <a:cs typeface="Arial" panose="020B0604020202020204" pitchFamily="34" charset="0"/>
              </a:rPr>
              <a:t>mprove safety for all users.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P</a:t>
            </a:r>
            <a:r>
              <a:rPr lang="en-GB" sz="1800" i="1" dirty="0">
                <a:effectLst/>
                <a:latin typeface="Verdana" panose="020B0604030504040204" pitchFamily="34" charset="0"/>
                <a:ea typeface="Times New Roman" panose="02020603050405020304" pitchFamily="18" charset="0"/>
                <a:cs typeface="Arial" panose="020B0604020202020204" pitchFamily="34" charset="0"/>
              </a:rPr>
              <a:t>rovide suitable infrastructure and encourage use of all active travel modes.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F</a:t>
            </a:r>
            <a:r>
              <a:rPr lang="en-GB" sz="1800" i="1" dirty="0">
                <a:effectLst/>
                <a:latin typeface="Verdana" panose="020B0604030504040204" pitchFamily="34" charset="0"/>
                <a:ea typeface="Times New Roman" panose="02020603050405020304" pitchFamily="18" charset="0"/>
                <a:cs typeface="Arial" panose="020B0604020202020204" pitchFamily="34" charset="0"/>
              </a:rPr>
              <a:t>acilitate and incentivise use of public transport as alternative to private car travel by improving bus journey time reliability. </a:t>
            </a:r>
            <a:endParaRPr lang="en-GB" sz="1800" dirty="0">
              <a:effectLst/>
              <a:latin typeface="Calibri" panose="020F0502020204030204" pitchFamily="34" charset="0"/>
              <a:ea typeface="Arial" panose="020B0604020202020204" pitchFamily="34" charset="0"/>
            </a:endParaRPr>
          </a:p>
          <a:p>
            <a:pPr marL="342900" lvl="0" indent="-342900">
              <a:buFont typeface="+mj-lt"/>
              <a:buAutoNum type="arabicPeriod"/>
            </a:pPr>
            <a:endParaRPr lang="en-GB" sz="1800" i="1" dirty="0">
              <a:latin typeface="Verdana" panose="020B060403050404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800" i="1" dirty="0">
                <a:latin typeface="Verdana" panose="020B0604030504040204" pitchFamily="34" charset="0"/>
                <a:ea typeface="Times New Roman" panose="02020603050405020304" pitchFamily="18" charset="0"/>
                <a:cs typeface="Arial" panose="020B0604020202020204" pitchFamily="34" charset="0"/>
              </a:rPr>
              <a:t>M</a:t>
            </a:r>
            <a:r>
              <a:rPr lang="en-GB" sz="1800" i="1" dirty="0">
                <a:effectLst/>
                <a:latin typeface="Verdana" panose="020B0604030504040204" pitchFamily="34" charset="0"/>
                <a:ea typeface="Times New Roman" panose="02020603050405020304" pitchFamily="18" charset="0"/>
                <a:cs typeface="Arial" panose="020B0604020202020204" pitchFamily="34" charset="0"/>
              </a:rPr>
              <a:t>inimise impact on landscape and provide a betterment to the local environment. </a:t>
            </a:r>
            <a:endParaRPr lang="en-GB" sz="1800" dirty="0">
              <a:effectLst/>
              <a:latin typeface="Calibri" panose="020F0502020204030204" pitchFamily="34" charset="0"/>
              <a:ea typeface="Arial" panose="020B0604020202020204" pitchFamily="34" charset="0"/>
            </a:endParaRPr>
          </a:p>
          <a:p>
            <a:endParaRPr lang="en-GB" dirty="0"/>
          </a:p>
        </p:txBody>
      </p:sp>
      <p:pic>
        <p:nvPicPr>
          <p:cNvPr id="4" name="Picture 3" descr="A picture containing text&#10;&#10;Description automatically generated">
            <a:extLst>
              <a:ext uri="{FF2B5EF4-FFF2-40B4-BE49-F238E27FC236}">
                <a16:creationId xmlns:a16="http://schemas.microsoft.com/office/drawing/2014/main" id="{E1908F7B-E55D-C970-7537-DF91AF9430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01" y="6356350"/>
            <a:ext cx="1850918" cy="559166"/>
          </a:xfrm>
          <a:prstGeom prst="rect">
            <a:avLst/>
          </a:prstGeom>
        </p:spPr>
      </p:pic>
      <p:sp>
        <p:nvSpPr>
          <p:cNvPr id="5" name="Slide Number Placeholder 4">
            <a:extLst>
              <a:ext uri="{FF2B5EF4-FFF2-40B4-BE49-F238E27FC236}">
                <a16:creationId xmlns:a16="http://schemas.microsoft.com/office/drawing/2014/main" id="{E961FCD9-7762-CB63-C373-0AEA0D432DC0}"/>
              </a:ext>
            </a:extLst>
          </p:cNvPr>
          <p:cNvSpPr>
            <a:spLocks noGrp="1"/>
          </p:cNvSpPr>
          <p:nvPr>
            <p:ph type="sldNum" sz="quarter" idx="12"/>
          </p:nvPr>
        </p:nvSpPr>
        <p:spPr/>
        <p:txBody>
          <a:bodyPr/>
          <a:lstStyle/>
          <a:p>
            <a:fld id="{60ECC97E-1857-4D43-A8C0-7839D65C9530}" type="slidenum">
              <a:rPr lang="en-GB" smtClean="0"/>
              <a:t>6</a:t>
            </a:fld>
            <a:endParaRPr lang="en-GB"/>
          </a:p>
        </p:txBody>
      </p:sp>
      <p:cxnSp>
        <p:nvCxnSpPr>
          <p:cNvPr id="7" name="Straight Connector 6">
            <a:extLst>
              <a:ext uri="{FF2B5EF4-FFF2-40B4-BE49-F238E27FC236}">
                <a16:creationId xmlns:a16="http://schemas.microsoft.com/office/drawing/2014/main" id="{A76B149A-2A7A-F515-986A-CE4CDC52CE6A}"/>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F7CC5F7-FF1F-8E17-A112-E81E3AABC03F}"/>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16AA57A-78F1-86DE-6DCC-2D9FECDEB309}"/>
              </a:ext>
            </a:extLst>
          </p:cNvPr>
          <p:cNvSpPr txBox="1"/>
          <p:nvPr/>
        </p:nvSpPr>
        <p:spPr>
          <a:xfrm>
            <a:off x="5861050" y="5701432"/>
            <a:ext cx="6097978" cy="369332"/>
          </a:xfrm>
          <a:prstGeom prst="rect">
            <a:avLst/>
          </a:prstGeom>
          <a:noFill/>
        </p:spPr>
        <p:txBody>
          <a:bodyPr wrap="square">
            <a:spAutoFit/>
          </a:bodyPr>
          <a:lstStyle/>
          <a:p>
            <a:r>
              <a:rPr lang="en-GB" b="0" i="0" dirty="0">
                <a:solidFill>
                  <a:srgbClr val="000000"/>
                </a:solidFill>
                <a:effectLst/>
                <a:latin typeface="Times New Roman" panose="02020603050405020304" pitchFamily="18" charset="0"/>
              </a:rPr>
              <a:t>Source </a:t>
            </a:r>
            <a:r>
              <a:rPr lang="en-GB" dirty="0">
                <a:solidFill>
                  <a:srgbClr val="000000"/>
                </a:solidFill>
                <a:latin typeface="Times New Roman" panose="02020603050405020304" pitchFamily="18" charset="0"/>
              </a:rPr>
              <a:t>– OCC ,</a:t>
            </a:r>
            <a:r>
              <a:rPr lang="en-GB" b="0" i="0" dirty="0">
                <a:solidFill>
                  <a:srgbClr val="000000"/>
                </a:solidFill>
                <a:effectLst/>
                <a:latin typeface="Times New Roman" panose="02020603050405020304" pitchFamily="18" charset="0"/>
              </a:rPr>
              <a:t>Consultation</a:t>
            </a:r>
            <a:r>
              <a:rPr lang="en-GB" dirty="0">
                <a:solidFill>
                  <a:srgbClr val="000000"/>
                </a:solidFill>
                <a:latin typeface="Times New Roman" panose="02020603050405020304" pitchFamily="18" charset="0"/>
              </a:rPr>
              <a:t>/</a:t>
            </a:r>
            <a:r>
              <a:rPr lang="en-GB" b="0" i="0" dirty="0">
                <a:solidFill>
                  <a:srgbClr val="000000"/>
                </a:solidFill>
                <a:effectLst/>
                <a:latin typeface="Times New Roman" panose="02020603050405020304" pitchFamily="18" charset="0"/>
              </a:rPr>
              <a:t>Engagement Report June 2023</a:t>
            </a:r>
            <a:endParaRPr lang="en-GB" dirty="0"/>
          </a:p>
        </p:txBody>
      </p:sp>
    </p:spTree>
    <p:extLst>
      <p:ext uri="{BB962C8B-B14F-4D97-AF65-F5344CB8AC3E}">
        <p14:creationId xmlns:p14="http://schemas.microsoft.com/office/powerpoint/2010/main" val="1562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B410-9988-03EF-B4F3-A607A80859F9}"/>
              </a:ext>
            </a:extLst>
          </p:cNvPr>
          <p:cNvSpPr>
            <a:spLocks noGrp="1"/>
          </p:cNvSpPr>
          <p:nvPr>
            <p:ph type="title"/>
          </p:nvPr>
        </p:nvSpPr>
        <p:spPr>
          <a:xfrm>
            <a:off x="368300" y="352373"/>
            <a:ext cx="11107934" cy="467082"/>
          </a:xfrm>
        </p:spPr>
        <p:txBody>
          <a:bodyPr>
            <a:noAutofit/>
          </a:bodyPr>
          <a:lstStyle/>
          <a:p>
            <a:r>
              <a:rPr lang="en-GB" sz="3600" b="1" dirty="0"/>
              <a:t>OCCs Consultants, AECOM –  Project Report, January 2022</a:t>
            </a:r>
          </a:p>
        </p:txBody>
      </p:sp>
      <p:sp>
        <p:nvSpPr>
          <p:cNvPr id="3" name="Content Placeholder 2">
            <a:extLst>
              <a:ext uri="{FF2B5EF4-FFF2-40B4-BE49-F238E27FC236}">
                <a16:creationId xmlns:a16="http://schemas.microsoft.com/office/drawing/2014/main" id="{3822FA59-3EDF-4C2A-938D-B379EA329D64}"/>
              </a:ext>
            </a:extLst>
          </p:cNvPr>
          <p:cNvSpPr>
            <a:spLocks noGrp="1"/>
          </p:cNvSpPr>
          <p:nvPr>
            <p:ph idx="1"/>
          </p:nvPr>
        </p:nvSpPr>
        <p:spPr>
          <a:xfrm>
            <a:off x="838200" y="1579045"/>
            <a:ext cx="10515600" cy="4351338"/>
          </a:xfrm>
        </p:spPr>
        <p:txBody>
          <a:bodyPr>
            <a:normAutofit/>
          </a:bodyPr>
          <a:lstStyle/>
          <a:p>
            <a:pPr marL="0" indent="0">
              <a:buNone/>
            </a:pPr>
            <a:r>
              <a:rPr lang="en-GB" sz="3200" i="1" dirty="0">
                <a:latin typeface="Times New Roman" panose="02020603050405020304" pitchFamily="18" charset="0"/>
                <a:ea typeface="DengXian" panose="02010600030101010101" pitchFamily="2" charset="-122"/>
              </a:rPr>
              <a:t>“…….</a:t>
            </a:r>
            <a:r>
              <a:rPr lang="en-GB" sz="3200" i="1" dirty="0">
                <a:effectLst/>
                <a:latin typeface="Times New Roman" panose="02020603050405020304" pitchFamily="18" charset="0"/>
                <a:ea typeface="DengXian" panose="02010600030101010101" pitchFamily="2" charset="-122"/>
              </a:rPr>
              <a:t>the results indicate that the junction would be operating over capacity and would experience significant queues for the majority of the day.” </a:t>
            </a:r>
            <a:r>
              <a:rPr lang="en-GB" sz="2000" dirty="0">
                <a:effectLst/>
                <a:latin typeface="Times New Roman" panose="02020603050405020304" pitchFamily="18" charset="0"/>
                <a:ea typeface="DengXian" panose="02010600030101010101" pitchFamily="2" charset="-122"/>
              </a:rPr>
              <a:t>(paragraph </a:t>
            </a:r>
            <a:r>
              <a:rPr lang="en-GB" sz="2000" dirty="0">
                <a:latin typeface="Times New Roman" panose="02020603050405020304" pitchFamily="18" charset="0"/>
                <a:ea typeface="DengXian" panose="02010600030101010101" pitchFamily="2" charset="-122"/>
              </a:rPr>
              <a:t>6</a:t>
            </a:r>
            <a:r>
              <a:rPr lang="en-GB" sz="2000" dirty="0">
                <a:effectLst/>
                <a:latin typeface="Times New Roman" panose="02020603050405020304" pitchFamily="18" charset="0"/>
                <a:ea typeface="DengXian" panose="02010600030101010101" pitchFamily="2" charset="-122"/>
              </a:rPr>
              <a:t>.21)</a:t>
            </a:r>
          </a:p>
          <a:p>
            <a:pPr marL="0" indent="0">
              <a:buNone/>
            </a:pPr>
            <a:endParaRPr lang="en-GB" sz="3200" i="1" dirty="0">
              <a:latin typeface="Times New Roman" panose="02020603050405020304" pitchFamily="18" charset="0"/>
              <a:ea typeface="DengXian" panose="02010600030101010101" pitchFamily="2" charset="-122"/>
            </a:endParaRPr>
          </a:p>
          <a:p>
            <a:pPr marL="0" indent="0">
              <a:buNone/>
            </a:pPr>
            <a:r>
              <a:rPr lang="en-GB" sz="3200" i="1" dirty="0">
                <a:latin typeface="Times New Roman" panose="02020603050405020304" pitchFamily="18" charset="0"/>
                <a:ea typeface="DengXian" panose="02010600030101010101" pitchFamily="2" charset="-122"/>
              </a:rPr>
              <a:t>“it is not possible to gain a positive result using a reasonable cycle time….the BUS LANE option would NOT be recommended</a:t>
            </a:r>
            <a:r>
              <a:rPr lang="en-GB" sz="4000" i="1" dirty="0">
                <a:latin typeface="Times New Roman" panose="02020603050405020304" pitchFamily="18" charset="0"/>
                <a:ea typeface="DengXian" panose="02010600030101010101" pitchFamily="2" charset="-122"/>
              </a:rPr>
              <a:t>.” </a:t>
            </a:r>
            <a:r>
              <a:rPr lang="en-GB" sz="2000" dirty="0">
                <a:latin typeface="Times New Roman" panose="02020603050405020304" pitchFamily="18" charset="0"/>
                <a:ea typeface="DengXian" panose="02010600030101010101" pitchFamily="2" charset="-122"/>
              </a:rPr>
              <a:t>(paragraph 6.23)</a:t>
            </a:r>
            <a:endParaRPr lang="en-GB" sz="2000" dirty="0"/>
          </a:p>
        </p:txBody>
      </p:sp>
      <p:pic>
        <p:nvPicPr>
          <p:cNvPr id="4" name="Picture 3" descr="A picture containing text&#10;&#10;Description automatically generated">
            <a:extLst>
              <a:ext uri="{FF2B5EF4-FFF2-40B4-BE49-F238E27FC236}">
                <a16:creationId xmlns:a16="http://schemas.microsoft.com/office/drawing/2014/main" id="{3BDA9F2D-9975-F2B4-156C-F9B854B536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546" y="6309273"/>
            <a:ext cx="1604650" cy="538645"/>
          </a:xfrm>
          <a:prstGeom prst="rect">
            <a:avLst/>
          </a:prstGeom>
        </p:spPr>
      </p:pic>
      <p:sp>
        <p:nvSpPr>
          <p:cNvPr id="5" name="Slide Number Placeholder 4">
            <a:extLst>
              <a:ext uri="{FF2B5EF4-FFF2-40B4-BE49-F238E27FC236}">
                <a16:creationId xmlns:a16="http://schemas.microsoft.com/office/drawing/2014/main" id="{EAE62B61-194C-5B83-4395-839BA64AA6FC}"/>
              </a:ext>
            </a:extLst>
          </p:cNvPr>
          <p:cNvSpPr>
            <a:spLocks noGrp="1"/>
          </p:cNvSpPr>
          <p:nvPr>
            <p:ph type="sldNum" sz="quarter" idx="12"/>
          </p:nvPr>
        </p:nvSpPr>
        <p:spPr/>
        <p:txBody>
          <a:bodyPr/>
          <a:lstStyle/>
          <a:p>
            <a:fld id="{60ECC97E-1857-4D43-A8C0-7839D65C9530}" type="slidenum">
              <a:rPr lang="en-GB" smtClean="0"/>
              <a:t>7</a:t>
            </a:fld>
            <a:endParaRPr lang="en-GB"/>
          </a:p>
        </p:txBody>
      </p:sp>
      <p:cxnSp>
        <p:nvCxnSpPr>
          <p:cNvPr id="7" name="Straight Connector 6">
            <a:extLst>
              <a:ext uri="{FF2B5EF4-FFF2-40B4-BE49-F238E27FC236}">
                <a16:creationId xmlns:a16="http://schemas.microsoft.com/office/drawing/2014/main" id="{A4EAA53D-8FA6-F80D-F463-1DAE822FA673}"/>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E26974-12C2-5A01-70CA-4D96D1490EC6}"/>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168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40ACC-DD32-C2DB-A5E0-F45D7F997857}"/>
              </a:ext>
            </a:extLst>
          </p:cNvPr>
          <p:cNvSpPr>
            <a:spLocks noGrp="1"/>
          </p:cNvSpPr>
          <p:nvPr>
            <p:ph type="title"/>
          </p:nvPr>
        </p:nvSpPr>
        <p:spPr>
          <a:xfrm>
            <a:off x="452063" y="365126"/>
            <a:ext cx="10901737" cy="561480"/>
          </a:xfrm>
        </p:spPr>
        <p:txBody>
          <a:bodyPr>
            <a:noAutofit/>
          </a:bodyPr>
          <a:lstStyle/>
          <a:p>
            <a:r>
              <a:rPr lang="en-GB" sz="3600" b="1" dirty="0"/>
              <a:t>RRAs Consultants,  Motion - Project Review, June 2023</a:t>
            </a:r>
          </a:p>
        </p:txBody>
      </p:sp>
      <p:sp>
        <p:nvSpPr>
          <p:cNvPr id="3" name="Content Placeholder 2">
            <a:extLst>
              <a:ext uri="{FF2B5EF4-FFF2-40B4-BE49-F238E27FC236}">
                <a16:creationId xmlns:a16="http://schemas.microsoft.com/office/drawing/2014/main" id="{45E0ED51-CD6D-ADD3-1252-20ED58F938C7}"/>
              </a:ext>
            </a:extLst>
          </p:cNvPr>
          <p:cNvSpPr>
            <a:spLocks noGrp="1"/>
          </p:cNvSpPr>
          <p:nvPr>
            <p:ph idx="1"/>
          </p:nvPr>
        </p:nvSpPr>
        <p:spPr>
          <a:xfrm>
            <a:off x="838200" y="1411577"/>
            <a:ext cx="10515600" cy="4351338"/>
          </a:xfrm>
        </p:spPr>
        <p:txBody>
          <a:bodyPr>
            <a:normAutofit/>
          </a:bodyPr>
          <a:lstStyle/>
          <a:p>
            <a:r>
              <a:rPr lang="en-GB" dirty="0"/>
              <a:t>Fails to meet current design standard - UNSAFE</a:t>
            </a:r>
          </a:p>
          <a:p>
            <a:r>
              <a:rPr lang="en-GB" dirty="0"/>
              <a:t>No interdependency  between junctions</a:t>
            </a:r>
          </a:p>
          <a:p>
            <a:r>
              <a:rPr lang="en-GB" dirty="0"/>
              <a:t>Sustainable travel is a bolt on – ‘Greenwash’</a:t>
            </a:r>
          </a:p>
          <a:p>
            <a:r>
              <a:rPr lang="en-GB" dirty="0"/>
              <a:t>Where is active travel going to and from – integration into existing traffic system</a:t>
            </a:r>
          </a:p>
          <a:p>
            <a:r>
              <a:rPr lang="en-GB" dirty="0"/>
              <a:t>NO Relief for </a:t>
            </a:r>
            <a:r>
              <a:rPr lang="en-GB" dirty="0" err="1"/>
              <a:t>Rowstock</a:t>
            </a:r>
            <a:endParaRPr lang="en-GB" dirty="0"/>
          </a:p>
          <a:p>
            <a:endParaRPr lang="en-GB" dirty="0"/>
          </a:p>
        </p:txBody>
      </p:sp>
      <p:pic>
        <p:nvPicPr>
          <p:cNvPr id="4" name="Picture 3" descr="A picture containing text&#10;&#10;Description automatically generated">
            <a:extLst>
              <a:ext uri="{FF2B5EF4-FFF2-40B4-BE49-F238E27FC236}">
                <a16:creationId xmlns:a16="http://schemas.microsoft.com/office/drawing/2014/main" id="{C88F973D-4BCF-87AE-2163-648564399E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546" y="6319354"/>
            <a:ext cx="1604650" cy="538645"/>
          </a:xfrm>
          <a:prstGeom prst="rect">
            <a:avLst/>
          </a:prstGeom>
        </p:spPr>
      </p:pic>
      <p:sp>
        <p:nvSpPr>
          <p:cNvPr id="5" name="Slide Number Placeholder 4">
            <a:extLst>
              <a:ext uri="{FF2B5EF4-FFF2-40B4-BE49-F238E27FC236}">
                <a16:creationId xmlns:a16="http://schemas.microsoft.com/office/drawing/2014/main" id="{D9813D02-AAFC-E3D2-B4F8-B7F12A21C93B}"/>
              </a:ext>
            </a:extLst>
          </p:cNvPr>
          <p:cNvSpPr>
            <a:spLocks noGrp="1"/>
          </p:cNvSpPr>
          <p:nvPr>
            <p:ph type="sldNum" sz="quarter" idx="12"/>
          </p:nvPr>
        </p:nvSpPr>
        <p:spPr/>
        <p:txBody>
          <a:bodyPr/>
          <a:lstStyle/>
          <a:p>
            <a:fld id="{60ECC97E-1857-4D43-A8C0-7839D65C9530}" type="slidenum">
              <a:rPr lang="en-GB" smtClean="0"/>
              <a:t>8</a:t>
            </a:fld>
            <a:endParaRPr lang="en-GB"/>
          </a:p>
        </p:txBody>
      </p:sp>
      <p:sp>
        <p:nvSpPr>
          <p:cNvPr id="6" name="Footer Placeholder 5">
            <a:extLst>
              <a:ext uri="{FF2B5EF4-FFF2-40B4-BE49-F238E27FC236}">
                <a16:creationId xmlns:a16="http://schemas.microsoft.com/office/drawing/2014/main" id="{467A96F9-1B5B-7CBF-853D-8D3C337CDE2B}"/>
              </a:ext>
            </a:extLst>
          </p:cNvPr>
          <p:cNvSpPr>
            <a:spLocks noGrp="1"/>
          </p:cNvSpPr>
          <p:nvPr>
            <p:ph type="ftr" sz="quarter" idx="11"/>
          </p:nvPr>
        </p:nvSpPr>
        <p:spPr/>
        <p:txBody>
          <a:bodyPr/>
          <a:lstStyle/>
          <a:p>
            <a:r>
              <a:rPr lang="en-GB" dirty="0"/>
              <a:t>______________________________________</a:t>
            </a:r>
          </a:p>
        </p:txBody>
      </p:sp>
      <p:cxnSp>
        <p:nvCxnSpPr>
          <p:cNvPr id="7" name="Straight Connector 6">
            <a:extLst>
              <a:ext uri="{FF2B5EF4-FFF2-40B4-BE49-F238E27FC236}">
                <a16:creationId xmlns:a16="http://schemas.microsoft.com/office/drawing/2014/main" id="{31F185DD-1477-FF46-5834-8CEC5093225E}"/>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DB4048-2905-6A5C-7250-FACDF2D15BBD}"/>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3693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20BB0-C966-D09D-D025-A35DD503F348}"/>
              </a:ext>
            </a:extLst>
          </p:cNvPr>
          <p:cNvSpPr>
            <a:spLocks noGrp="1"/>
          </p:cNvSpPr>
          <p:nvPr>
            <p:ph type="title"/>
          </p:nvPr>
        </p:nvSpPr>
        <p:spPr>
          <a:xfrm>
            <a:off x="368300" y="-101303"/>
            <a:ext cx="10515600" cy="1325563"/>
          </a:xfrm>
        </p:spPr>
        <p:txBody>
          <a:bodyPr>
            <a:normAutofit/>
          </a:bodyPr>
          <a:lstStyle/>
          <a:p>
            <a:r>
              <a:rPr lang="en-GB" sz="3600" b="1" dirty="0"/>
              <a:t>RRA Actions</a:t>
            </a:r>
          </a:p>
        </p:txBody>
      </p:sp>
      <p:sp>
        <p:nvSpPr>
          <p:cNvPr id="3" name="Content Placeholder 2">
            <a:extLst>
              <a:ext uri="{FF2B5EF4-FFF2-40B4-BE49-F238E27FC236}">
                <a16:creationId xmlns:a16="http://schemas.microsoft.com/office/drawing/2014/main" id="{17621AC1-F9BE-3678-93AB-96E405D9492B}"/>
              </a:ext>
            </a:extLst>
          </p:cNvPr>
          <p:cNvSpPr>
            <a:spLocks noGrp="1"/>
          </p:cNvSpPr>
          <p:nvPr>
            <p:ph idx="1"/>
          </p:nvPr>
        </p:nvSpPr>
        <p:spPr>
          <a:xfrm>
            <a:off x="838200" y="796779"/>
            <a:ext cx="10515600" cy="5384938"/>
          </a:xfrm>
        </p:spPr>
        <p:txBody>
          <a:bodyPr>
            <a:normAutofit fontScale="92500" lnSpcReduction="10000"/>
          </a:bodyPr>
          <a:lstStyle/>
          <a:p>
            <a:pPr marL="0" indent="0">
              <a:buNone/>
            </a:pPr>
            <a:endParaRPr lang="en-GB" dirty="0"/>
          </a:p>
          <a:p>
            <a:r>
              <a:rPr lang="en-GB" dirty="0"/>
              <a:t>Motions FOI request of </a:t>
            </a:r>
            <a:r>
              <a:rPr lang="en-GB" b="1" dirty="0"/>
              <a:t>OCC</a:t>
            </a:r>
            <a:br>
              <a:rPr lang="en-GB" dirty="0"/>
            </a:br>
            <a:endParaRPr lang="en-GB" dirty="0"/>
          </a:p>
          <a:p>
            <a:pPr marL="0" indent="0">
              <a:buNone/>
            </a:pPr>
            <a:endParaRPr lang="en-GB" dirty="0"/>
          </a:p>
          <a:p>
            <a:r>
              <a:rPr lang="en-GB" dirty="0"/>
              <a:t>18</a:t>
            </a:r>
            <a:r>
              <a:rPr lang="en-GB" baseline="30000" dirty="0"/>
              <a:t>th</a:t>
            </a:r>
            <a:r>
              <a:rPr lang="en-GB" dirty="0"/>
              <a:t> August 2023 RRA Directly Requested meeting with Sally , Richard and Gavin Belcher - </a:t>
            </a:r>
            <a:r>
              <a:rPr lang="en-GB" b="1" dirty="0"/>
              <a:t>OCC</a:t>
            </a:r>
          </a:p>
          <a:p>
            <a:endParaRPr lang="en-GB" dirty="0"/>
          </a:p>
          <a:p>
            <a:r>
              <a:rPr lang="en-GB" dirty="0"/>
              <a:t>17</a:t>
            </a:r>
            <a:r>
              <a:rPr lang="en-GB" baseline="30000" dirty="0"/>
              <a:t>th</a:t>
            </a:r>
            <a:r>
              <a:rPr lang="en-GB" dirty="0"/>
              <a:t> October 2023 – RRA Barrister wrote to Martin Reeves – Chief Exec </a:t>
            </a:r>
            <a:r>
              <a:rPr lang="en-GB" b="1" dirty="0"/>
              <a:t>OCC</a:t>
            </a:r>
          </a:p>
          <a:p>
            <a:endParaRPr lang="en-GB" dirty="0"/>
          </a:p>
          <a:p>
            <a:pPr marL="0" indent="0">
              <a:buNone/>
            </a:pPr>
            <a:endParaRPr lang="en-GB" dirty="0"/>
          </a:p>
          <a:p>
            <a:r>
              <a:rPr lang="en-GB" dirty="0"/>
              <a:t>Presented to Parishes – Harwell, </a:t>
            </a:r>
            <a:r>
              <a:rPr lang="en-GB" dirty="0" err="1"/>
              <a:t>Steventon</a:t>
            </a:r>
            <a:r>
              <a:rPr lang="en-GB" dirty="0"/>
              <a:t> and Milton. Met with East </a:t>
            </a:r>
            <a:r>
              <a:rPr lang="en-GB" dirty="0" err="1"/>
              <a:t>Hendred</a:t>
            </a:r>
            <a:r>
              <a:rPr lang="en-GB" dirty="0"/>
              <a:t> PC and Sarah James – Vale DC</a:t>
            </a:r>
          </a:p>
        </p:txBody>
      </p:sp>
      <p:sp>
        <p:nvSpPr>
          <p:cNvPr id="5" name="TextBox 4">
            <a:extLst>
              <a:ext uri="{FF2B5EF4-FFF2-40B4-BE49-F238E27FC236}">
                <a16:creationId xmlns:a16="http://schemas.microsoft.com/office/drawing/2014/main" id="{8FA864A9-8D80-4BA1-E000-FADEF1309F13}"/>
              </a:ext>
            </a:extLst>
          </p:cNvPr>
          <p:cNvSpPr txBox="1"/>
          <p:nvPr/>
        </p:nvSpPr>
        <p:spPr>
          <a:xfrm>
            <a:off x="4856593" y="4070233"/>
            <a:ext cx="2071580" cy="769441"/>
          </a:xfrm>
          <a:prstGeom prst="rect">
            <a:avLst/>
          </a:prstGeom>
          <a:noFill/>
        </p:spPr>
        <p:txBody>
          <a:bodyPr wrap="square" rtlCol="0">
            <a:spAutoFit/>
          </a:bodyPr>
          <a:lstStyle/>
          <a:p>
            <a:r>
              <a:rPr lang="en-GB" sz="4400" dirty="0">
                <a:solidFill>
                  <a:srgbClr val="FF0000"/>
                </a:solidFill>
              </a:rPr>
              <a:t>Ignored</a:t>
            </a:r>
            <a:endParaRPr lang="en-GB" dirty="0"/>
          </a:p>
        </p:txBody>
      </p:sp>
      <p:sp>
        <p:nvSpPr>
          <p:cNvPr id="6" name="TextBox 5">
            <a:extLst>
              <a:ext uri="{FF2B5EF4-FFF2-40B4-BE49-F238E27FC236}">
                <a16:creationId xmlns:a16="http://schemas.microsoft.com/office/drawing/2014/main" id="{EEE689D5-84B6-7364-79AB-7D23357A3D47}"/>
              </a:ext>
            </a:extLst>
          </p:cNvPr>
          <p:cNvSpPr txBox="1"/>
          <p:nvPr/>
        </p:nvSpPr>
        <p:spPr>
          <a:xfrm>
            <a:off x="2479140" y="1749545"/>
            <a:ext cx="7126982" cy="769441"/>
          </a:xfrm>
          <a:prstGeom prst="rect">
            <a:avLst/>
          </a:prstGeom>
          <a:noFill/>
        </p:spPr>
        <p:txBody>
          <a:bodyPr wrap="square" rtlCol="0">
            <a:spAutoFit/>
          </a:bodyPr>
          <a:lstStyle/>
          <a:p>
            <a:r>
              <a:rPr lang="en-GB" sz="4400" dirty="0">
                <a:solidFill>
                  <a:srgbClr val="FF0000"/>
                </a:solidFill>
              </a:rPr>
              <a:t>Partial response, then ignored</a:t>
            </a:r>
            <a:r>
              <a:rPr lang="en-GB" dirty="0"/>
              <a:t> </a:t>
            </a:r>
          </a:p>
        </p:txBody>
      </p:sp>
      <p:sp>
        <p:nvSpPr>
          <p:cNvPr id="7" name="TextBox 6">
            <a:extLst>
              <a:ext uri="{FF2B5EF4-FFF2-40B4-BE49-F238E27FC236}">
                <a16:creationId xmlns:a16="http://schemas.microsoft.com/office/drawing/2014/main" id="{71F43520-4DEC-4211-E9C4-7C0A6C3F13AB}"/>
              </a:ext>
            </a:extLst>
          </p:cNvPr>
          <p:cNvSpPr txBox="1"/>
          <p:nvPr/>
        </p:nvSpPr>
        <p:spPr>
          <a:xfrm>
            <a:off x="4903011" y="2909889"/>
            <a:ext cx="1978745" cy="769441"/>
          </a:xfrm>
          <a:prstGeom prst="rect">
            <a:avLst/>
          </a:prstGeom>
          <a:noFill/>
        </p:spPr>
        <p:txBody>
          <a:bodyPr wrap="square" rtlCol="0">
            <a:spAutoFit/>
          </a:bodyPr>
          <a:lstStyle/>
          <a:p>
            <a:r>
              <a:rPr lang="en-GB" sz="4400" dirty="0">
                <a:solidFill>
                  <a:srgbClr val="FF0000"/>
                </a:solidFill>
              </a:rPr>
              <a:t>Ignored</a:t>
            </a:r>
            <a:endParaRPr lang="en-GB" dirty="0"/>
          </a:p>
        </p:txBody>
      </p:sp>
      <p:pic>
        <p:nvPicPr>
          <p:cNvPr id="8" name="Picture 7" descr="A picture containing text&#10;&#10;Description automatically generated">
            <a:extLst>
              <a:ext uri="{FF2B5EF4-FFF2-40B4-BE49-F238E27FC236}">
                <a16:creationId xmlns:a16="http://schemas.microsoft.com/office/drawing/2014/main" id="{134490F6-E325-7FA5-B458-2C743AF0C4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448" y="6305560"/>
            <a:ext cx="1645747" cy="552440"/>
          </a:xfrm>
          <a:prstGeom prst="rect">
            <a:avLst/>
          </a:prstGeom>
        </p:spPr>
      </p:pic>
      <p:sp>
        <p:nvSpPr>
          <p:cNvPr id="4" name="Slide Number Placeholder 3">
            <a:extLst>
              <a:ext uri="{FF2B5EF4-FFF2-40B4-BE49-F238E27FC236}">
                <a16:creationId xmlns:a16="http://schemas.microsoft.com/office/drawing/2014/main" id="{D0FF2EAD-7EF6-1F5F-5721-54AEF8BBA74C}"/>
              </a:ext>
            </a:extLst>
          </p:cNvPr>
          <p:cNvSpPr>
            <a:spLocks noGrp="1"/>
          </p:cNvSpPr>
          <p:nvPr>
            <p:ph type="sldNum" sz="quarter" idx="12"/>
          </p:nvPr>
        </p:nvSpPr>
        <p:spPr/>
        <p:txBody>
          <a:bodyPr/>
          <a:lstStyle/>
          <a:p>
            <a:fld id="{60ECC97E-1857-4D43-A8C0-7839D65C9530}" type="slidenum">
              <a:rPr lang="en-GB" smtClean="0"/>
              <a:t>9</a:t>
            </a:fld>
            <a:endParaRPr lang="en-GB"/>
          </a:p>
        </p:txBody>
      </p:sp>
      <p:cxnSp>
        <p:nvCxnSpPr>
          <p:cNvPr id="10" name="Straight Connector 9">
            <a:extLst>
              <a:ext uri="{FF2B5EF4-FFF2-40B4-BE49-F238E27FC236}">
                <a16:creationId xmlns:a16="http://schemas.microsoft.com/office/drawing/2014/main" id="{10F6E148-73B5-E38C-5CC4-DB2EDCFF4158}"/>
              </a:ext>
            </a:extLst>
          </p:cNvPr>
          <p:cNvCxnSpPr>
            <a:cxnSpLocks/>
          </p:cNvCxnSpPr>
          <p:nvPr/>
        </p:nvCxnSpPr>
        <p:spPr>
          <a:xfrm flipV="1">
            <a:off x="368300" y="6247888"/>
            <a:ext cx="11107934" cy="4863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8631D5-3848-D86B-8360-D27009E967DB}"/>
              </a:ext>
            </a:extLst>
          </p:cNvPr>
          <p:cNvCxnSpPr/>
          <p:nvPr/>
        </p:nvCxnSpPr>
        <p:spPr>
          <a:xfrm>
            <a:off x="452063" y="832207"/>
            <a:ext cx="11181137" cy="94398"/>
          </a:xfrm>
          <a:prstGeom prst="line">
            <a:avLst/>
          </a:prstGeom>
          <a:ln w="19050">
            <a:solidFill>
              <a:schemeClr val="tx1">
                <a:alpha val="98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55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6931</TotalTime>
  <Words>2503</Words>
  <Application>Microsoft Office PowerPoint</Application>
  <PresentationFormat>Widescreen</PresentationFormat>
  <Paragraphs>191</Paragraphs>
  <Slides>15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vt:lpstr>
      <vt:lpstr>Calibri</vt:lpstr>
      <vt:lpstr>Calibri Light</vt:lpstr>
      <vt:lpstr>Symbol</vt:lpstr>
      <vt:lpstr>Times New Roman</vt:lpstr>
      <vt:lpstr>Verdana</vt:lpstr>
      <vt:lpstr>Office Theme</vt:lpstr>
      <vt:lpstr> </vt:lpstr>
      <vt:lpstr>R2R Scheme Overview</vt:lpstr>
      <vt:lpstr>PowerPoint Presentation</vt:lpstr>
      <vt:lpstr>PowerPoint Presentation</vt:lpstr>
      <vt:lpstr>PowerPoint Presentation</vt:lpstr>
      <vt:lpstr>OCC stated objectives, webpage OCC letstalk</vt:lpstr>
      <vt:lpstr>OCCs Consultants, AECOM –  Project Report, January 2022</vt:lpstr>
      <vt:lpstr>RRAs Consultants,  Motion - Project Review, June 2023</vt:lpstr>
      <vt:lpstr>RRA Actions</vt:lpstr>
      <vt:lpstr>Phase 2 and 3?</vt:lpstr>
      <vt:lpstr>Has this plan met OCCs objectives?</vt:lpstr>
      <vt:lpstr>Motions Conclusion</vt:lpstr>
      <vt:lpstr>Consultation – November 2022</vt:lpstr>
      <vt:lpstr>Legal Advice -   Simon Bell, Barrister, Clerksroom, 17th October 2023 </vt:lpstr>
      <vt:lpstr>What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RRA</dc:title>
  <dc:creator>Carole Hooper</dc:creator>
  <cp:lastModifiedBy>Carole Hooper</cp:lastModifiedBy>
  <cp:revision>42</cp:revision>
  <cp:lastPrinted>2023-10-26T07:36:58Z</cp:lastPrinted>
  <dcterms:created xsi:type="dcterms:W3CDTF">2023-10-25T08:31:23Z</dcterms:created>
  <dcterms:modified xsi:type="dcterms:W3CDTF">2023-11-02T07:36:10Z</dcterms:modified>
</cp:coreProperties>
</file>